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65"/>
  </p:notesMasterIdLst>
  <p:handoutMasterIdLst>
    <p:handoutMasterId r:id="rId66"/>
  </p:handoutMasterIdLst>
  <p:sldIdLst>
    <p:sldId id="327" r:id="rId2"/>
    <p:sldId id="360" r:id="rId3"/>
    <p:sldId id="328" r:id="rId4"/>
    <p:sldId id="361" r:id="rId5"/>
    <p:sldId id="362" r:id="rId6"/>
    <p:sldId id="363" r:id="rId7"/>
    <p:sldId id="364" r:id="rId8"/>
    <p:sldId id="365" r:id="rId9"/>
    <p:sldId id="334" r:id="rId10"/>
    <p:sldId id="366" r:id="rId11"/>
    <p:sldId id="367" r:id="rId12"/>
    <p:sldId id="368" r:id="rId13"/>
    <p:sldId id="329" r:id="rId14"/>
    <p:sldId id="369" r:id="rId15"/>
    <p:sldId id="370" r:id="rId16"/>
    <p:sldId id="330" r:id="rId17"/>
    <p:sldId id="372" r:id="rId18"/>
    <p:sldId id="371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31" r:id="rId30"/>
    <p:sldId id="383" r:id="rId31"/>
    <p:sldId id="336" r:id="rId32"/>
    <p:sldId id="342" r:id="rId33"/>
    <p:sldId id="337" r:id="rId34"/>
    <p:sldId id="338" r:id="rId35"/>
    <p:sldId id="339" r:id="rId36"/>
    <p:sldId id="341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45" r:id="rId48"/>
    <p:sldId id="346" r:id="rId49"/>
    <p:sldId id="347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355" r:id="rId62"/>
    <p:sldId id="431" r:id="rId63"/>
    <p:sldId id="325" r:id="rId64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7DD"/>
    <a:srgbClr val="F68AA9"/>
    <a:srgbClr val="A374CA"/>
    <a:srgbClr val="F36990"/>
    <a:srgbClr val="6A3892"/>
    <a:srgbClr val="ED1651"/>
    <a:srgbClr val="009E00"/>
    <a:srgbClr val="FF9999"/>
    <a:srgbClr val="CCFF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23" d="100"/>
          <a:sy n="123" d="100"/>
        </p:scale>
        <p:origin x="8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52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인터넷을 통해서 </a:t>
            </a:r>
            <a:r>
              <a:rPr lang="ko-KR" altLang="en-US" dirty="0" err="1" smtClean="0"/>
              <a:t>월드와이드</a:t>
            </a:r>
            <a:r>
              <a:rPr lang="ko-KR" altLang="en-US" dirty="0" smtClean="0"/>
              <a:t> 웹 서비스를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172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b="1" cap="all" baseline="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87801F-16BC-6744-B86E-52BE4FD980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44" y="452984"/>
            <a:ext cx="4175418" cy="2976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D07773-6C0B-74FC-2B2C-ABCED69C6B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5" y="30156"/>
            <a:ext cx="2325757" cy="19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783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649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SzPct val="80000"/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편집하려면 클릭</a:t>
            </a:r>
          </a:p>
          <a:p>
            <a:pPr lvl="1" eaLnBrk="1" latinLnBrk="0" hangingPunct="1"/>
            <a:r>
              <a:rPr lang="ko-KR" altLang="en-US" dirty="0"/>
              <a:t>두 번째 수준</a:t>
            </a:r>
          </a:p>
          <a:p>
            <a:pPr lvl="2" eaLnBrk="1" latinLnBrk="0" hangingPunct="1"/>
            <a:r>
              <a:rPr lang="ko-KR" altLang="en-US" dirty="0"/>
              <a:t>세 번째 수준</a:t>
            </a:r>
          </a:p>
          <a:p>
            <a:pPr lvl="3" eaLnBrk="1" latinLnBrk="0" hangingPunct="1"/>
            <a:r>
              <a:rPr lang="ko-KR" altLang="en-US" dirty="0"/>
              <a:t>네 번째 수준</a:t>
            </a:r>
          </a:p>
          <a:p>
            <a:pPr lvl="4" eaLnBrk="1" latinLnBrk="0" hangingPunct="1"/>
            <a:r>
              <a:rPr lang="ko-KR" altLang="en-US" dirty="0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33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74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8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5534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0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831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8982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9246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7CE0D0-E2F6-6894-8CB9-C76B0157DD5F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68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52A38A-C127-5F76-DF15-709E5069150D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C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5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9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855931" TargetMode="External"/><Relationship Id="rId2" Type="http://schemas.openxmlformats.org/officeDocument/2006/relationships/hyperlink" Target="http://terms.naver.com/entry.nhn?docId=84194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D%94%84%EB%A1%9C%ED%86%A0%EC%BD%9C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&#51060;&#45796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장 기초사항</a:t>
            </a:r>
          </a:p>
        </p:txBody>
      </p:sp>
    </p:spTree>
    <p:extLst>
      <p:ext uri="{BB962C8B-B14F-4D97-AF65-F5344CB8AC3E}">
        <p14:creationId xmlns:p14="http://schemas.microsoft.com/office/powerpoint/2010/main" val="225339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인터넷과 웹은 어떻게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웹이 문자 기반의 인터넷 서비스와 달랐던 점은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웹에 대한 표준을 결정하는 기관은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1D04F-0138-3F4E-DEF1-0310C26F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하이퍼텍스트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C6B62-E184-34CA-9AAB-D6C5C2CF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하이퍼텍스트는 독자가 텍스트를 읽는 도중에 하이퍼링크를 누르면</a:t>
            </a:r>
            <a:r>
              <a:rPr lang="en-US" altLang="ko-KR" dirty="0"/>
              <a:t>, </a:t>
            </a:r>
            <a:r>
              <a:rPr lang="ko-KR" altLang="en-US" dirty="0"/>
              <a:t>다른 문서로 즉시 이동할 수 있는 텍스트이다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80583-C0B9-6A6F-82A0-2AD973EF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551569"/>
            <a:ext cx="60388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1D04F-0138-3F4E-DEF1-0310C26F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하이퍼텍스트 </a:t>
            </a:r>
            <a:r>
              <a:rPr lang="en-US" altLang="ko-KR" dirty="0"/>
              <a:t>vs </a:t>
            </a:r>
            <a:r>
              <a:rPr lang="ko-KR" altLang="en-US" dirty="0" err="1"/>
              <a:t>종이책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C6B62-E184-34CA-9AAB-D6C5C2CFF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기존의 종이책은 순차적으로 읽을 수밖에 없다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즉 독자들이 저자의 의도에 따라 차례대로 책을 읽어야 한다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하이퍼텍스트는 독자가 누르는 링크에 따라 문서의 차례가 바뀌게 된다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95243D-4368-5872-8B01-408B7492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56" y="2915358"/>
            <a:ext cx="4973229" cy="35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  <a:r>
              <a:rPr lang="ko-KR" altLang="en-US" dirty="0"/>
              <a:t>의 </a:t>
            </a:r>
            <a:r>
              <a:rPr lang="ko-KR" altLang="en-US" dirty="0" err="1"/>
              <a:t>동작원리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8FF87-E6CB-B4D2-EA64-3E1FF16B5A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HTML(Hyper Text Markup Language)</a:t>
            </a:r>
            <a:r>
              <a:rPr lang="ko-KR" altLang="en-US" dirty="0"/>
              <a:t>로 웹 페이지를 작성하여서 웹 서버에 놓는다</a:t>
            </a:r>
            <a:r>
              <a:rPr lang="en-US" altLang="ko-KR" dirty="0"/>
              <a:t>. </a:t>
            </a:r>
            <a:r>
              <a:rPr lang="ko-KR" altLang="en-US" dirty="0"/>
              <a:t>인터넷에 연결된 수많은 클라이언트 컴퓨터들은 웹 서버에서 </a:t>
            </a:r>
            <a:r>
              <a:rPr lang="en-US" altLang="ko-KR" dirty="0"/>
              <a:t>HTML </a:t>
            </a:r>
            <a:r>
              <a:rPr lang="ko-KR" altLang="en-US" dirty="0"/>
              <a:t>문서를 받아서 웹 브라우저를 통하여 화면에 웹 페이지를 표시한다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21F4B9-CC5F-2CE0-68DA-735461959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94" y="2974216"/>
            <a:ext cx="5731346" cy="31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E9DE3-F7C2-69AE-00E1-CBF45753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프론트 엔드 </a:t>
            </a:r>
            <a:r>
              <a:rPr lang="en-US" altLang="ko-KR" dirty="0"/>
              <a:t>vs </a:t>
            </a:r>
            <a:r>
              <a:rPr lang="ko-KR" altLang="en-US" dirty="0"/>
              <a:t>백 엔드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AA9B16-241A-7CFB-1DA7-F601C7CEA74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9" y="2159385"/>
            <a:ext cx="8153400" cy="3866315"/>
          </a:xfrm>
        </p:spPr>
      </p:pic>
      <p:sp>
        <p:nvSpPr>
          <p:cNvPr id="3" name="TextBox 2"/>
          <p:cNvSpPr txBox="1"/>
          <p:nvPr/>
        </p:nvSpPr>
        <p:spPr>
          <a:xfrm>
            <a:off x="5215179" y="5920353"/>
            <a:ext cx="121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아파치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30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B9ACC-D08C-9E58-BD92-0432AB44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URL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E4DCE-1672-33E7-AF13-A5604F2885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URL(Uniform Resource Locator)</a:t>
            </a:r>
            <a:r>
              <a:rPr lang="ko-KR" altLang="en-US" dirty="0"/>
              <a:t>은 인터넷에 있는 자원</a:t>
            </a:r>
            <a:r>
              <a:rPr lang="en-US" altLang="ko-KR" dirty="0"/>
              <a:t>(resource)</a:t>
            </a:r>
            <a:r>
              <a:rPr lang="ko-KR" altLang="en-US" dirty="0"/>
              <a:t>의 위치를 나타내기 위한 규약이다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6420D-4DB6-83D4-1546-20B210BB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68" y="2501155"/>
            <a:ext cx="6813959" cy="1346945"/>
          </a:xfrm>
          <a:prstGeom prst="rect">
            <a:avLst/>
          </a:prstGeom>
        </p:spPr>
      </p:pic>
      <p:pic>
        <p:nvPicPr>
          <p:cNvPr id="5122" name="Picture 2" descr="Blue and green globe | Public domain vectors">
            <a:extLst>
              <a:ext uri="{FF2B5EF4-FFF2-40B4-BE49-F238E27FC236}">
                <a16:creationId xmlns:a16="http://schemas.microsoft.com/office/drawing/2014/main" id="{2B444A55-2D19-CAA5-1FA2-0871F9BC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5762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ector illustration of file server icon | Free SVG">
            <a:extLst>
              <a:ext uri="{FF2B5EF4-FFF2-40B4-BE49-F238E27FC236}">
                <a16:creationId xmlns:a16="http://schemas.microsoft.com/office/drawing/2014/main" id="{358D4684-C16E-A95E-A3C5-7CA0B81F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40" y="4436268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3953" y="4502258"/>
            <a:ext cx="257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?q=“keyword”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3953" y="4948824"/>
            <a:ext cx="257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queryString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9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클라이언트와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가지의 기본 프로토콜</a:t>
            </a:r>
            <a:endParaRPr lang="en-US" altLang="ko-KR" dirty="0"/>
          </a:p>
          <a:p>
            <a:pPr lvl="1"/>
            <a:r>
              <a:rPr lang="ko-KR" altLang="en-US" dirty="0"/>
              <a:t>특정한 파일을 요청하는 </a:t>
            </a:r>
            <a:r>
              <a:rPr lang="en-US" altLang="ko-KR" dirty="0"/>
              <a:t>HTTP Request</a:t>
            </a:r>
          </a:p>
          <a:p>
            <a:pPr lvl="1"/>
            <a:r>
              <a:rPr lang="ko-KR" altLang="en-US" dirty="0"/>
              <a:t>찾은 파일을 돌려주는 </a:t>
            </a:r>
            <a:r>
              <a:rPr lang="en-US" altLang="ko-KR" dirty="0"/>
              <a:t>HTTP Response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FA084-2BFF-A4F8-B474-6ACFD8D6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1" y="3051035"/>
            <a:ext cx="7865787" cy="31445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3749" y="6096000"/>
            <a:ext cx="326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404 Not found -&gt; HTTP </a:t>
            </a:r>
            <a:r>
              <a:rPr lang="ko-KR" altLang="en-US" dirty="0" err="1" smtClean="0"/>
              <a:t>상태코드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56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1F995-0C20-D2B7-F173-F4F7F39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프록시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81207-9E10-E7C7-978C-0979D92317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브라우저와 서버 사이에서 수많은 컴퓨터가 </a:t>
            </a:r>
            <a:r>
              <a:rPr lang="en-US" altLang="ko-KR" dirty="0"/>
              <a:t>HTTP </a:t>
            </a:r>
            <a:r>
              <a:rPr lang="ko-KR" altLang="en-US" dirty="0"/>
              <a:t>메시지를 중계한다</a:t>
            </a:r>
            <a:r>
              <a:rPr lang="en-US" altLang="ko-KR" dirty="0"/>
              <a:t>. </a:t>
            </a:r>
            <a:r>
              <a:rPr lang="ko-KR" altLang="en-US" dirty="0"/>
              <a:t>응용 프로그램 계층에서 작동하는 것을 일반적으로 프록시</a:t>
            </a:r>
            <a:r>
              <a:rPr lang="en-US" altLang="ko-KR" dirty="0"/>
              <a:t>(proxy)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sz="1800" b="0" i="0" u="none" strike="noStrike" baseline="0" dirty="0" err="1">
                <a:solidFill>
                  <a:srgbClr val="1A1A1A"/>
                </a:solidFill>
                <a:latin typeface="YDVYGOStd12"/>
              </a:rPr>
              <a:t>캐싱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(</a:t>
            </a:r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캐시는 브라우저 캐시와 같이 공개 또는 비공개일 수 있음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)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필터링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(</a:t>
            </a:r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예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: </a:t>
            </a:r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바이러스 백신 검사 또는 자녀 보호 기능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)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로드 </a:t>
            </a:r>
            <a:r>
              <a:rPr lang="ko-KR" altLang="en-US" sz="1800" b="0" i="0" u="none" strike="noStrike" baseline="0" dirty="0" err="1">
                <a:solidFill>
                  <a:srgbClr val="1A1A1A"/>
                </a:solidFill>
                <a:latin typeface="YDVYGOStd12"/>
              </a:rPr>
              <a:t>밸런싱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(</a:t>
            </a:r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여러 서버가 서로 다른 요청을 처리할 수 있도록 허용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)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인증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(</a:t>
            </a:r>
            <a:r>
              <a:rPr lang="ko-KR" altLang="en-US" sz="1800" b="0" i="0" u="none" strike="noStrike" baseline="0" dirty="0">
                <a:solidFill>
                  <a:srgbClr val="1A1A1A"/>
                </a:solidFill>
                <a:latin typeface="YDVYGOStd12"/>
              </a:rPr>
              <a:t>다른 리소스에 대한 액세스를 제어하기 위해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72565-053F-1F5C-610E-D118A170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433920"/>
            <a:ext cx="8248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4925A-FBD5-14AA-6779-BE560BC3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CA407-9E04-9A0C-A8EA-B50FAB7749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는 문서나 이미지와 같은 자원을 가져오기 위한 프로토콜이다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문서를 이루고 있는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 등이 개별적으로 요청되고</a:t>
            </a:r>
            <a:r>
              <a:rPr lang="en-US" altLang="ko-KR" dirty="0"/>
              <a:t>, </a:t>
            </a:r>
            <a:r>
              <a:rPr lang="ko-KR" altLang="en-US" dirty="0"/>
              <a:t>이들이 모여서 완전한 문서가 재구성된다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25122-1061-B3EC-6854-48FC2365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73" y="2951429"/>
            <a:ext cx="6612149" cy="30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8DDF5-F1C2-F750-F671-6AAE701B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</a:t>
            </a:r>
            <a:r>
              <a:rPr lang="en-US" altLang="ko-KR" dirty="0"/>
              <a:t>, </a:t>
            </a:r>
            <a:r>
              <a:rPr lang="ko-KR" altLang="en-US" dirty="0"/>
              <a:t>애플리케이션 서버</a:t>
            </a:r>
            <a:r>
              <a:rPr lang="en-US" altLang="ko-KR" dirty="0"/>
              <a:t>, </a:t>
            </a:r>
            <a:r>
              <a:rPr lang="ko-KR" altLang="en-US" dirty="0"/>
              <a:t>데이터베이스 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CF9C1-917E-A054-8A82-E280649032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사이트를 구축하려면 웹 서버 컴퓨터를 만들고</a:t>
            </a:r>
            <a:r>
              <a:rPr lang="en-US" altLang="ko-KR" dirty="0"/>
              <a:t>, </a:t>
            </a:r>
            <a:r>
              <a:rPr lang="ko-KR" altLang="en-US" dirty="0"/>
              <a:t>여기에 웹 서버 소프트웨어를 설치한 후에 웹 페이지들을 저장하여야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데이터베이스 서버를 설치하는 경우도 많다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사용자에게 웹을 통해 서비스를 제공하기 위하여 애플리케이션 서버를 구축하기도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99CE5-4BA8-FB77-2F0D-9EAEC7E44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72" y="3530851"/>
            <a:ext cx="6127151" cy="2880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872" y="3296002"/>
            <a:ext cx="9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톰캣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27884" y="3323075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아파치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54678" y="3323075"/>
            <a:ext cx="65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SQL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3925" y="2953743"/>
            <a:ext cx="92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A5E347-930B-21EB-96F1-CFA2B292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37" y="3014803"/>
            <a:ext cx="5015620" cy="37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A9DF8A-9EC9-40E1-D33E-74946656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인터넷과</a:t>
            </a:r>
            <a:r>
              <a:rPr lang="en-US" altLang="ko-KR" dirty="0"/>
              <a:t> WWW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B0C9E-5A7F-9CEF-8117-998AA58EC6E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미국의 경제 전문지 포브스가 </a:t>
            </a:r>
            <a:r>
              <a:rPr lang="en-US" altLang="ko-KR" dirty="0"/>
              <a:t>2009</a:t>
            </a:r>
            <a:r>
              <a:rPr lang="ko-KR" altLang="en-US" dirty="0"/>
              <a:t>년에 지난 </a:t>
            </a:r>
            <a:r>
              <a:rPr lang="en-US" altLang="ko-KR" dirty="0"/>
              <a:t>30</a:t>
            </a:r>
            <a:r>
              <a:rPr lang="ko-KR" altLang="en-US" dirty="0"/>
              <a:t>년 동안 가장 혁신적이었던 발명품을 조사해서 소개한 적이 있다</a:t>
            </a:r>
            <a:r>
              <a:rPr lang="en-US" altLang="ko-KR" dirty="0"/>
              <a:t>. 1</a:t>
            </a:r>
            <a:r>
              <a:rPr lang="ko-KR" altLang="en-US" dirty="0"/>
              <a:t>위는 무엇이었을까</a:t>
            </a:r>
            <a:r>
              <a:rPr lang="en-US" altLang="ko-KR" dirty="0"/>
              <a:t>?</a:t>
            </a:r>
            <a:endParaRPr lang="ko-KR" altLang="en-US" dirty="0"/>
          </a:p>
          <a:p>
            <a:pPr algn="l"/>
            <a:endParaRPr lang="en-US" altLang="ko-KR" sz="1800" b="1" i="0" u="none" strike="noStrike" baseline="0" dirty="0">
              <a:solidFill>
                <a:srgbClr val="A45F1A"/>
              </a:solidFill>
              <a:latin typeface="DIN-Bold"/>
            </a:endParaRP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solidFill>
                  <a:srgbClr val="A45F1A"/>
                </a:solidFill>
                <a:latin typeface="DIN-Bold"/>
              </a:rPr>
              <a:t>1. </a:t>
            </a:r>
            <a:r>
              <a:rPr lang="en-US" altLang="ko-KR" sz="1800" b="0" i="0" u="none" strike="noStrike" baseline="0" dirty="0">
                <a:solidFill>
                  <a:srgbClr val="FF485F"/>
                </a:solidFill>
                <a:latin typeface="YDVYGOStd12"/>
              </a:rPr>
              <a:t>Internet, broadband, WWW(browser and html)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solidFill>
                  <a:srgbClr val="A45F1A"/>
                </a:solidFill>
                <a:latin typeface="DIN-Bold"/>
              </a:rPr>
              <a:t>2. 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PC/Laptop computers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solidFill>
                  <a:srgbClr val="A45F1A"/>
                </a:solidFill>
                <a:latin typeface="DIN-Bold"/>
              </a:rPr>
              <a:t>3. 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Mobile phones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solidFill>
                  <a:srgbClr val="A45F1A"/>
                </a:solidFill>
                <a:latin typeface="DIN-Bold"/>
              </a:rPr>
              <a:t>4. </a:t>
            </a:r>
            <a:r>
              <a:rPr lang="en-US" altLang="ko-KR" sz="1800" b="0" i="0" u="none" strike="noStrike" baseline="0" dirty="0">
                <a:solidFill>
                  <a:srgbClr val="1A1A1A"/>
                </a:solidFill>
                <a:latin typeface="YDVYGOStd12"/>
              </a:rPr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1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하이퍼텍스트의 특징은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HTTP </a:t>
            </a:r>
            <a:r>
              <a:rPr lang="ko-KR" altLang="en-US" dirty="0"/>
              <a:t>프로토콜을 간단히 설명해보자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A4975-FB5D-0AC8-DB6B-B9290FFB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E6BEE-B877-7C04-63C8-365F8815B4F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최근에 우리에게 웹 브라우저는 아주 중요하다</a:t>
            </a:r>
            <a:r>
              <a:rPr lang="en-US" altLang="ko-KR" dirty="0"/>
              <a:t>.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의 운영체제라고 말할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웹 브라우저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 err="1"/>
              <a:t>엣지</a:t>
            </a:r>
            <a:r>
              <a:rPr lang="en-US" altLang="ko-KR" dirty="0"/>
              <a:t>, </a:t>
            </a:r>
            <a:r>
              <a:rPr lang="ko-KR" altLang="en-US" dirty="0"/>
              <a:t>파이어폭스</a:t>
            </a:r>
            <a:r>
              <a:rPr lang="en-US" altLang="ko-KR" dirty="0"/>
              <a:t>, </a:t>
            </a:r>
            <a:r>
              <a:rPr lang="ko-KR" altLang="en-US" dirty="0"/>
              <a:t>사파리 등</a:t>
            </a:r>
            <a:r>
              <a:rPr lang="en-US" altLang="ko-KR" dirty="0"/>
              <a:t>)</a:t>
            </a:r>
            <a:r>
              <a:rPr lang="ko-KR" altLang="en-US" dirty="0"/>
              <a:t>의 목적은 웹 서버에서 </a:t>
            </a:r>
            <a:r>
              <a:rPr lang="en-US" altLang="ko-KR" dirty="0"/>
              <a:t>HTML </a:t>
            </a:r>
            <a:r>
              <a:rPr lang="ko-KR" altLang="en-US" dirty="0"/>
              <a:t>문서를 읽어서 화면에 웹 페이지로 표시하는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렌더링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50455-BBE9-9620-EBA3-DAD4DADC4B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52" y="3262879"/>
            <a:ext cx="7686392" cy="29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5F75F-CB6A-F445-2A43-C0D7A0BA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웹브라우저의</a:t>
            </a:r>
            <a:r>
              <a:rPr lang="ko-KR" altLang="en-US" dirty="0"/>
              <a:t> 점유율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6B58D8-C83A-A5CD-86F0-454AD549459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62" y="2634558"/>
            <a:ext cx="5089143" cy="329324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6F9EB9-304E-77D7-02A0-E923CD529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" y="2967650"/>
            <a:ext cx="3714887" cy="27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E4AA-A5CD-CA07-FE57-2361541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크롬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95E983E-C097-ED30-BF85-EA1897B635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3" y="1600200"/>
            <a:ext cx="7895984" cy="4495800"/>
          </a:xfrm>
        </p:spPr>
      </p:pic>
    </p:spTree>
    <p:extLst>
      <p:ext uri="{BB962C8B-B14F-4D97-AF65-F5344CB8AC3E}">
        <p14:creationId xmlns:p14="http://schemas.microsoft.com/office/powerpoint/2010/main" val="38740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E4AA-A5CD-CA07-FE57-2361541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오페라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4619A2D-9A52-995B-9438-71D3038A0C4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2" y="1600200"/>
            <a:ext cx="7791086" cy="4495800"/>
          </a:xfrm>
        </p:spPr>
      </p:pic>
    </p:spTree>
    <p:extLst>
      <p:ext uri="{BB962C8B-B14F-4D97-AF65-F5344CB8AC3E}">
        <p14:creationId xmlns:p14="http://schemas.microsoft.com/office/powerpoint/2010/main" val="4202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E4AA-A5CD-CA07-FE57-2361541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파이어폭스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D901D10-94C5-1416-0D64-92C59B3BED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9" y="1600200"/>
            <a:ext cx="7596351" cy="4495800"/>
          </a:xfrm>
        </p:spPr>
      </p:pic>
    </p:spTree>
    <p:extLst>
      <p:ext uri="{BB962C8B-B14F-4D97-AF65-F5344CB8AC3E}">
        <p14:creationId xmlns:p14="http://schemas.microsoft.com/office/powerpoint/2010/main" val="32788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CE4AA-A5CD-CA07-FE57-2361541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798BD7-2611-7AFD-DEF6-1B3C93FFA1F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33825"/>
            <a:ext cx="8153400" cy="4028549"/>
          </a:xfrm>
        </p:spPr>
      </p:pic>
    </p:spTree>
    <p:extLst>
      <p:ext uri="{BB962C8B-B14F-4D97-AF65-F5344CB8AC3E}">
        <p14:creationId xmlns:p14="http://schemas.microsoft.com/office/powerpoint/2010/main" val="15924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웹 브라우저가 하는 일은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가장 많이 사용되는 웹 브라우저 </a:t>
            </a:r>
            <a:r>
              <a:rPr lang="en-US" altLang="ko-KR" dirty="0"/>
              <a:t>2</a:t>
            </a:r>
            <a:r>
              <a:rPr lang="ko-KR" altLang="en-US" dirty="0"/>
              <a:t>종을 말해보자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1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HTML(Hyper Text Markup Language)</a:t>
            </a:r>
            <a:r>
              <a:rPr lang="ko-KR" altLang="en-US" dirty="0"/>
              <a:t>은 웹 페이지를 기술하기 위한 마크업</a:t>
            </a:r>
            <a:r>
              <a:rPr lang="en-US" altLang="ko-KR" dirty="0"/>
              <a:t>(markup) </a:t>
            </a:r>
            <a:r>
              <a:rPr lang="ko-KR" altLang="en-US" dirty="0"/>
              <a:t>언어</a:t>
            </a:r>
            <a:endParaRPr lang="en-US" altLang="ko-KR" dirty="0"/>
          </a:p>
          <a:p>
            <a:r>
              <a:rPr lang="ko-KR" altLang="en-US" dirty="0"/>
              <a:t>마크업 언어는 텍스트에 태그를 붙여서 텍스트가 문서의 어디에 해당하는지를 기술한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B420F4-54F6-E2FF-BDDA-67970397C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57" y="3159660"/>
            <a:ext cx="5362286" cy="31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은 태그들로 이루어진 </a:t>
            </a:r>
            <a:r>
              <a:rPr lang="en-US" altLang="ko-KR" dirty="0"/>
              <a:t>HTML </a:t>
            </a:r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의 형태로 작성된다</a:t>
            </a:r>
            <a:r>
              <a:rPr lang="en-US" altLang="ko-KR" dirty="0"/>
              <a:t>. </a:t>
            </a:r>
            <a:r>
              <a:rPr lang="ko-KR" altLang="en-US" dirty="0" err="1"/>
              <a:t>태그란</a:t>
            </a:r>
            <a:r>
              <a:rPr lang="ko-KR" altLang="en-US" dirty="0"/>
              <a:t> </a:t>
            </a:r>
            <a:r>
              <a:rPr lang="en-US" altLang="ko-KR" dirty="0"/>
              <a:t>&lt;title&gt;</a:t>
            </a:r>
            <a:r>
              <a:rPr lang="ko-KR" altLang="en-US" dirty="0"/>
              <a:t>과 같이 </a:t>
            </a:r>
            <a:r>
              <a:rPr lang="ko-KR" altLang="en-US" dirty="0" err="1"/>
              <a:t>꺾쇠괄호</a:t>
            </a:r>
            <a:r>
              <a:rPr lang="ko-KR" altLang="en-US" dirty="0"/>
              <a:t>  </a:t>
            </a:r>
            <a:r>
              <a:rPr lang="en-US" altLang="ko-KR" dirty="0"/>
              <a:t>&lt;...&gt; </a:t>
            </a:r>
            <a:r>
              <a:rPr lang="ko-KR" altLang="en-US" dirty="0"/>
              <a:t>안에 위치한 단어이다</a:t>
            </a:r>
          </a:p>
        </p:txBody>
      </p:sp>
      <p:pic>
        <p:nvPicPr>
          <p:cNvPr id="409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895600"/>
            <a:ext cx="66389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5553" y="5548393"/>
            <a:ext cx="380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Elements</a:t>
            </a:r>
          </a:p>
          <a:p>
            <a:r>
              <a:rPr lang="en-US" altLang="ko-KR" dirty="0" err="1" smtClean="0"/>
              <a:t>Document.elements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7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WWW(World Wide Web): </a:t>
            </a:r>
            <a:r>
              <a:rPr lang="ko-KR" altLang="en-US" dirty="0"/>
              <a:t>세계를 뒤덮는 거미줄</a:t>
            </a:r>
            <a:endParaRPr lang="en-US" altLang="ko-KR" dirty="0"/>
          </a:p>
          <a:p>
            <a:r>
              <a:rPr lang="ko-KR" altLang="en-US" dirty="0"/>
              <a:t>초기 인터넷에서는 텔넷</a:t>
            </a:r>
            <a:r>
              <a:rPr lang="en-US" altLang="ko-KR" dirty="0"/>
              <a:t>, FTP, </a:t>
            </a:r>
            <a:r>
              <a:rPr lang="ko-KR" altLang="en-US" dirty="0">
                <a:hlinkClick r:id="rId2"/>
              </a:rPr>
              <a:t>전자 메일</a:t>
            </a:r>
            <a:r>
              <a:rPr lang="en-US" altLang="ko-KR" dirty="0"/>
              <a:t>, </a:t>
            </a:r>
            <a:r>
              <a:rPr lang="ko-KR" altLang="en-US" dirty="0">
                <a:hlinkClick r:id="rId3"/>
              </a:rPr>
              <a:t>유즈넷</a:t>
            </a:r>
            <a:r>
              <a:rPr lang="ko-KR" altLang="en-US" dirty="0"/>
              <a:t> 등의</a:t>
            </a:r>
            <a:r>
              <a:rPr lang="en-US" altLang="ko-KR" dirty="0"/>
              <a:t> </a:t>
            </a:r>
            <a:r>
              <a:rPr lang="ko-KR" altLang="en-US" dirty="0"/>
              <a:t>문자 위주 서비스</a:t>
            </a:r>
            <a:endParaRPr lang="en-US" altLang="ko-KR" dirty="0"/>
          </a:p>
          <a:p>
            <a:r>
              <a:rPr lang="en-US" altLang="ko-KR" dirty="0"/>
              <a:t>WWW</a:t>
            </a:r>
            <a:r>
              <a:rPr lang="ko-KR" altLang="en-US" dirty="0"/>
              <a:t>은 인터넷을 사용하기 쉽도록 </a:t>
            </a:r>
            <a:r>
              <a:rPr lang="ko-KR" altLang="en-US" dirty="0" err="1"/>
              <a:t>하이퍼</a:t>
            </a:r>
            <a:r>
              <a:rPr lang="ko-KR" altLang="en-US" dirty="0"/>
              <a:t> 텍스트와 그림을 통하여 모든 서비스를 이용할 수 있도록 만든 것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750A81-EED4-2EF2-8ACF-B15C402F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72" y="3058708"/>
            <a:ext cx="3890090" cy="36037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31CD64-FBCE-9FFB-A58A-E57608F307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17" y="3863944"/>
            <a:ext cx="2485491" cy="2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7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AE76-FD39-BB72-D5A9-97425E8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BD1B8-68C5-4FC6-CB9B-6E6EF35415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1989</a:t>
            </a:r>
            <a:r>
              <a:rPr lang="ko-KR" altLang="en-US" dirty="0"/>
              <a:t>년</a:t>
            </a:r>
            <a:r>
              <a:rPr lang="en-US" altLang="ko-KR" dirty="0"/>
              <a:t>~1995</a:t>
            </a:r>
            <a:r>
              <a:rPr lang="ko-KR" altLang="en-US" dirty="0"/>
              <a:t>년에 개발된 </a:t>
            </a:r>
            <a:r>
              <a:rPr lang="en-US" altLang="ko-KR" dirty="0"/>
              <a:t>HTML</a:t>
            </a:r>
            <a:r>
              <a:rPr lang="ko-KR" altLang="en-US" dirty="0"/>
              <a:t>의 첫 번째 버전은 버전 번호가 없었다</a:t>
            </a:r>
            <a:r>
              <a:rPr lang="en-US" altLang="ko-KR" dirty="0"/>
              <a:t>. </a:t>
            </a:r>
            <a:r>
              <a:rPr lang="ko-KR" altLang="en-US" dirty="0"/>
              <a:t>단순히 </a:t>
            </a:r>
            <a:r>
              <a:rPr lang="en-US" altLang="ko-KR" dirty="0"/>
              <a:t>HTML</a:t>
            </a:r>
            <a:r>
              <a:rPr lang="ko-KR" altLang="en-US" dirty="0"/>
              <a:t>로 불리었다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1995</a:t>
            </a:r>
            <a:r>
              <a:rPr lang="ko-KR" altLang="en-US" dirty="0"/>
              <a:t>년에 </a:t>
            </a:r>
            <a:r>
              <a:rPr lang="en-US" altLang="ko-KR" dirty="0"/>
              <a:t>IETF(Internet Engineering Task Force)</a:t>
            </a:r>
            <a:r>
              <a:rPr lang="ko-KR" altLang="en-US" dirty="0"/>
              <a:t>는 </a:t>
            </a:r>
            <a:r>
              <a:rPr lang="en-US" altLang="ko-KR" dirty="0"/>
              <a:t>HTML</a:t>
            </a:r>
            <a:r>
              <a:rPr lang="ko-KR" altLang="en-US" dirty="0"/>
              <a:t>의 표준안을 작성하고 </a:t>
            </a:r>
            <a:r>
              <a:rPr lang="en-US" altLang="ko-KR" dirty="0"/>
              <a:t>HTML 2.0</a:t>
            </a:r>
            <a:r>
              <a:rPr lang="ko-KR" altLang="en-US" dirty="0"/>
              <a:t>으로 명명하였다</a:t>
            </a:r>
            <a:r>
              <a:rPr lang="en-US" altLang="ko-KR" dirty="0"/>
              <a:t>. 1997</a:t>
            </a:r>
            <a:r>
              <a:rPr lang="ko-KR" altLang="en-US" dirty="0"/>
              <a:t>년에 </a:t>
            </a:r>
            <a:r>
              <a:rPr lang="en-US" altLang="ko-KR" dirty="0"/>
              <a:t>W3C</a:t>
            </a:r>
            <a:r>
              <a:rPr lang="ko-KR" altLang="en-US" dirty="0"/>
              <a:t>는 </a:t>
            </a:r>
            <a:r>
              <a:rPr lang="en-US" altLang="ko-KR" dirty="0"/>
              <a:t>HTML 3.2</a:t>
            </a:r>
            <a:r>
              <a:rPr lang="ko-KR" altLang="en-US" dirty="0"/>
              <a:t>를 공개하였다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24C82B-281C-46AA-C4F2-E929F9A0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23" y="3429000"/>
            <a:ext cx="6646753" cy="19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개발 원칙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새로운 규격은 </a:t>
            </a:r>
            <a:r>
              <a:rPr lang="en-US" altLang="ko-KR" dirty="0"/>
              <a:t>HTML, CSS, DOM, JavaScript </a:t>
            </a:r>
            <a:r>
              <a:rPr lang="ko-KR" altLang="en-US" dirty="0"/>
              <a:t>기술에 기반을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플래시와 같은 외부 플러그인을 최소화한다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 처리를 향상시킨다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스크립팅을</a:t>
            </a:r>
            <a:r>
              <a:rPr lang="ko-KR" altLang="en-US" dirty="0"/>
              <a:t> </a:t>
            </a:r>
            <a:r>
              <a:rPr lang="ko-KR" altLang="en-US" dirty="0" err="1"/>
              <a:t>대치할만한</a:t>
            </a:r>
            <a:r>
              <a:rPr lang="ko-KR" altLang="en-US" dirty="0"/>
              <a:t> 마크업을 증가시킨다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 독립적으로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과정이 대중들에게 투명하게 공개되어야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14723" name="_x181211936" descr="EMB000019e4b8f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95" y="4071120"/>
            <a:ext cx="2312987" cy="22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1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ko-KR" altLang="en-US" dirty="0"/>
              <a:t>의 신기능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오프라인</a:t>
            </a:r>
            <a:r>
              <a:rPr lang="ko-KR" altLang="en-US" dirty="0"/>
              <a:t> 웹 애플리케이션 </a:t>
            </a:r>
            <a:r>
              <a:rPr lang="en-US" altLang="ko-KR" dirty="0"/>
              <a:t>– </a:t>
            </a:r>
            <a:r>
              <a:rPr lang="ko-KR" altLang="en-US" dirty="0"/>
              <a:t>네트워크가 연결되지 않은 상태에서도 실행 가능</a:t>
            </a:r>
          </a:p>
          <a:p>
            <a:pPr lvl="0"/>
            <a:r>
              <a:rPr lang="ko-KR" altLang="en-US" dirty="0"/>
              <a:t>드래그 앤 </a:t>
            </a:r>
            <a:r>
              <a:rPr lang="ko-KR" altLang="en-US" dirty="0" err="1"/>
              <a:t>드롭</a:t>
            </a:r>
            <a:r>
              <a:rPr lang="en-US" altLang="ko-KR" dirty="0"/>
              <a:t>(Drag-and-drop) - </a:t>
            </a:r>
            <a:r>
              <a:rPr lang="ko-KR" altLang="en-US" dirty="0"/>
              <a:t>요소들을 마우스로 끌어서 넣을 수 있음</a:t>
            </a:r>
          </a:p>
          <a:p>
            <a:pPr lvl="0"/>
            <a:r>
              <a:rPr lang="ko-KR" altLang="en-US" dirty="0"/>
              <a:t>웹 스토리지</a:t>
            </a:r>
            <a:r>
              <a:rPr lang="en-US" altLang="ko-KR" dirty="0"/>
              <a:t>(Web Storage) - </a:t>
            </a:r>
            <a:r>
              <a:rPr lang="ko-KR" altLang="en-US" dirty="0"/>
              <a:t>쿠키를 대체할 수 있는 웹 저장소 기능 제공</a:t>
            </a:r>
          </a:p>
          <a:p>
            <a:pPr lvl="0"/>
            <a:r>
              <a:rPr lang="ko-KR" altLang="en-US" dirty="0"/>
              <a:t>위치 정보</a:t>
            </a:r>
            <a:r>
              <a:rPr lang="en-US" altLang="ko-KR" dirty="0"/>
              <a:t>(</a:t>
            </a:r>
            <a:r>
              <a:rPr lang="en-US" altLang="ko-KR" dirty="0" err="1"/>
              <a:t>Geolocation</a:t>
            </a:r>
            <a:r>
              <a:rPr lang="en-US" altLang="ko-KR" dirty="0"/>
              <a:t>) </a:t>
            </a:r>
            <a:r>
              <a:rPr lang="ko-KR" altLang="en-US" dirty="0"/>
              <a:t>제공 </a:t>
            </a:r>
            <a:r>
              <a:rPr lang="en-US" altLang="ko-KR" dirty="0"/>
              <a:t>- </a:t>
            </a:r>
            <a:r>
              <a:rPr lang="ko-KR" altLang="en-US" dirty="0"/>
              <a:t>지도 기능</a:t>
            </a:r>
          </a:p>
          <a:p>
            <a:pPr lvl="0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 </a:t>
            </a:r>
            <a:endParaRPr lang="ko-KR" altLang="en-US" dirty="0"/>
          </a:p>
          <a:p>
            <a:pPr lvl="0"/>
            <a:r>
              <a:rPr lang="ko-KR" altLang="en-US" dirty="0"/>
              <a:t>파일 </a:t>
            </a:r>
            <a:r>
              <a:rPr lang="en-US" altLang="ko-KR" dirty="0"/>
              <a:t>API </a:t>
            </a:r>
            <a:r>
              <a:rPr lang="ko-KR" altLang="en-US" dirty="0"/>
              <a:t>지원 </a:t>
            </a:r>
            <a:r>
              <a:rPr lang="en-US" altLang="ko-KR" dirty="0"/>
              <a:t>– </a:t>
            </a:r>
            <a:r>
              <a:rPr lang="ko-KR" altLang="en-US" dirty="0"/>
              <a:t>파일 업로드와 파일 관리 기능 제공 </a:t>
            </a:r>
          </a:p>
          <a:p>
            <a:pPr lvl="0"/>
            <a:r>
              <a:rPr lang="ko-KR" altLang="en-US" dirty="0" err="1"/>
              <a:t>웹소켓</a:t>
            </a:r>
            <a:r>
              <a:rPr lang="en-US" altLang="ko-KR" dirty="0"/>
              <a:t>(</a:t>
            </a:r>
            <a:r>
              <a:rPr lang="en-US" altLang="ko-KR" dirty="0" err="1"/>
              <a:t>WebSocket</a:t>
            </a:r>
            <a:r>
              <a:rPr lang="en-US" altLang="ko-KR" dirty="0"/>
              <a:t>) API </a:t>
            </a:r>
            <a:r>
              <a:rPr lang="ko-KR" altLang="en-US" dirty="0"/>
              <a:t>제공 </a:t>
            </a:r>
            <a:r>
              <a:rPr lang="en-US" altLang="ko-KR" dirty="0"/>
              <a:t>– </a:t>
            </a:r>
            <a:r>
              <a:rPr lang="ko-KR" altLang="en-US" dirty="0"/>
              <a:t>서버와 브라우저 간의 양방향 통신 기능 제공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5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E277F60-228E-D07C-DBC6-57847AF02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04" y="2044267"/>
            <a:ext cx="7013447" cy="44945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14466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앱과</a:t>
            </a:r>
            <a:r>
              <a:rPr lang="ko-KR" altLang="en-US" dirty="0"/>
              <a:t> </a:t>
            </a:r>
            <a:r>
              <a:rPr lang="ko-KR" altLang="en-US" dirty="0" err="1"/>
              <a:t>네이티브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pic>
        <p:nvPicPr>
          <p:cNvPr id="416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97" y="4553563"/>
            <a:ext cx="3405188" cy="189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9300D6A-AA50-2622-477F-296E19BEE7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08785"/>
            <a:ext cx="8153400" cy="2485219"/>
          </a:xfrm>
        </p:spPr>
      </p:pic>
    </p:spTree>
    <p:extLst>
      <p:ext uri="{BB962C8B-B14F-4D97-AF65-F5344CB8AC3E}">
        <p14:creationId xmlns:p14="http://schemas.microsoft.com/office/powerpoint/2010/main" val="10691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앱과</a:t>
            </a:r>
            <a:r>
              <a:rPr lang="ko-KR" altLang="en-US" dirty="0"/>
              <a:t> </a:t>
            </a:r>
            <a:r>
              <a:rPr lang="ko-KR" altLang="en-US" dirty="0" err="1"/>
              <a:t>네이티브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pic>
        <p:nvPicPr>
          <p:cNvPr id="417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24050"/>
            <a:ext cx="51816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자유형 3"/>
          <p:cNvSpPr/>
          <p:nvPr/>
        </p:nvSpPr>
        <p:spPr bwMode="auto">
          <a:xfrm>
            <a:off x="2291093" y="1333500"/>
            <a:ext cx="1400175" cy="476250"/>
          </a:xfrm>
          <a:custGeom>
            <a:avLst/>
            <a:gdLst>
              <a:gd name="connsiteX0" fmla="*/ 1400175 w 1400175"/>
              <a:gd name="connsiteY0" fmla="*/ 0 h 476250"/>
              <a:gd name="connsiteX1" fmla="*/ 514350 w 1400175"/>
              <a:gd name="connsiteY1" fmla="*/ 180975 h 476250"/>
              <a:gd name="connsiteX2" fmla="*/ 0 w 1400175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175" h="476250">
                <a:moveTo>
                  <a:pt x="1400175" y="0"/>
                </a:moveTo>
                <a:cubicBezTo>
                  <a:pt x="1073943" y="50800"/>
                  <a:pt x="747712" y="101600"/>
                  <a:pt x="514350" y="180975"/>
                </a:cubicBezTo>
                <a:cubicBezTo>
                  <a:pt x="280987" y="260350"/>
                  <a:pt x="140493" y="368300"/>
                  <a:pt x="0" y="47625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2059899" y="1182420"/>
            <a:ext cx="2876550" cy="685800"/>
          </a:xfrm>
          <a:custGeom>
            <a:avLst/>
            <a:gdLst>
              <a:gd name="connsiteX0" fmla="*/ 0 w 2876550"/>
              <a:gd name="connsiteY0" fmla="*/ 0 h 685800"/>
              <a:gd name="connsiteX1" fmla="*/ 1009650 w 2876550"/>
              <a:gd name="connsiteY1" fmla="*/ 371475 h 685800"/>
              <a:gd name="connsiteX2" fmla="*/ 2543175 w 2876550"/>
              <a:gd name="connsiteY2" fmla="*/ 466725 h 685800"/>
              <a:gd name="connsiteX3" fmla="*/ 2876550 w 2876550"/>
              <a:gd name="connsiteY3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685800">
                <a:moveTo>
                  <a:pt x="0" y="0"/>
                </a:moveTo>
                <a:cubicBezTo>
                  <a:pt x="292894" y="146844"/>
                  <a:pt x="585788" y="293688"/>
                  <a:pt x="1009650" y="371475"/>
                </a:cubicBezTo>
                <a:cubicBezTo>
                  <a:pt x="1433512" y="449262"/>
                  <a:pt x="2232025" y="414338"/>
                  <a:pt x="2543175" y="466725"/>
                </a:cubicBezTo>
                <a:cubicBezTo>
                  <a:pt x="2854325" y="519112"/>
                  <a:pt x="2865437" y="602456"/>
                  <a:pt x="2876550" y="68580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멀티미디어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브라우저에서 비디오나 오디오를 재생</a:t>
            </a:r>
            <a:endParaRPr lang="en-US" altLang="ko-KR" dirty="0"/>
          </a:p>
          <a:p>
            <a:pPr lvl="1"/>
            <a:r>
              <a:rPr lang="ko-KR" altLang="en-US" dirty="0"/>
              <a:t>예전 방법</a:t>
            </a:r>
            <a:r>
              <a:rPr lang="en-US" altLang="ko-KR" dirty="0"/>
              <a:t>: </a:t>
            </a:r>
            <a:r>
              <a:rPr lang="ko-KR" altLang="en-US" dirty="0" err="1"/>
              <a:t>어도비의</a:t>
            </a:r>
            <a:r>
              <a:rPr lang="ko-KR" altLang="en-US" dirty="0"/>
              <a:t> 플래시</a:t>
            </a:r>
            <a:endParaRPr lang="en-US" altLang="ko-KR" dirty="0"/>
          </a:p>
          <a:p>
            <a:pPr lvl="1"/>
            <a:r>
              <a:rPr lang="en-US" altLang="ko-KR" dirty="0" err="1"/>
              <a:t>HTML5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&lt;audio&gt;, &lt;video&gt; </a:t>
            </a:r>
            <a:r>
              <a:rPr lang="ko-KR" altLang="en-US" dirty="0"/>
              <a:t>태그를 이용해서 지원</a:t>
            </a:r>
            <a:endParaRPr lang="en-US" altLang="ko-KR" dirty="0"/>
          </a:p>
          <a:p>
            <a:r>
              <a:rPr lang="ko-KR" altLang="en-US" dirty="0"/>
              <a:t>그래픽을 위한 캔버스</a:t>
            </a:r>
            <a:r>
              <a:rPr lang="en-US" altLang="ko-KR" dirty="0"/>
              <a:t> </a:t>
            </a:r>
            <a:r>
              <a:rPr lang="ko-KR" altLang="en-US" dirty="0"/>
              <a:t>요소 지원</a:t>
            </a:r>
            <a:endParaRPr lang="en-US" altLang="ko-KR" dirty="0"/>
          </a:p>
          <a:p>
            <a:r>
              <a:rPr lang="ko-KR" altLang="en-US" dirty="0"/>
              <a:t>벡터 그래픽스를 지원하는 </a:t>
            </a:r>
            <a:r>
              <a:rPr lang="en-US" altLang="ko-KR" dirty="0" err="1"/>
              <a:t>SVG</a:t>
            </a:r>
            <a:r>
              <a:rPr lang="en-US" altLang="ko-KR" dirty="0"/>
              <a:t>(Scalable Vector Graphics)</a:t>
            </a:r>
          </a:p>
          <a:p>
            <a:r>
              <a:rPr lang="en-US" altLang="ko-KR" dirty="0" err="1"/>
              <a:t>WebGL</a:t>
            </a:r>
            <a:r>
              <a:rPr lang="en-US" altLang="ko-KR" dirty="0"/>
              <a:t> 3D</a:t>
            </a:r>
            <a:r>
              <a:rPr lang="ko-KR" altLang="en-US" dirty="0"/>
              <a:t>를 이용하여 </a:t>
            </a:r>
            <a:r>
              <a:rPr lang="en-US" altLang="ko-KR" dirty="0"/>
              <a:t>3</a:t>
            </a:r>
            <a:r>
              <a:rPr lang="ko-KR" altLang="en-US" dirty="0"/>
              <a:t>차원 그래픽 지원</a:t>
            </a:r>
            <a:endParaRPr lang="en-US" altLang="ko-KR" dirty="0"/>
          </a:p>
        </p:txBody>
      </p:sp>
      <p:pic>
        <p:nvPicPr>
          <p:cNvPr id="419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881437"/>
            <a:ext cx="42862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2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특징 몇 가지를 이야기해보자</a:t>
            </a:r>
            <a:r>
              <a:rPr lang="en-US" altLang="ko-KR" dirty="0"/>
              <a:t>.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요소와 </a:t>
            </a:r>
            <a:r>
              <a:rPr lang="en-US" altLang="ko-KR" dirty="0"/>
              <a:t>HTML </a:t>
            </a:r>
            <a:r>
              <a:rPr lang="ko-KR" altLang="en-US" dirty="0"/>
              <a:t>태그의 관계를 설명해보자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1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8A076-204E-FC60-D7E2-32D9900B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웹페이지의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0D5DB-3E05-1B32-82B4-BB3205FBA5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웹의 표준화 기구인 </a:t>
            </a:r>
            <a:r>
              <a:rPr lang="en-US" altLang="ko-KR" dirty="0"/>
              <a:t>W3C</a:t>
            </a:r>
            <a:r>
              <a:rPr lang="ko-KR" altLang="en-US" dirty="0"/>
              <a:t>는 웹 페이지의 내용은 </a:t>
            </a:r>
            <a:r>
              <a:rPr lang="en-US" altLang="ko-KR" dirty="0"/>
              <a:t>HTML5</a:t>
            </a:r>
            <a:r>
              <a:rPr lang="ko-KR" altLang="en-US" dirty="0"/>
              <a:t>로 작성하고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</a:p>
          <a:p>
            <a:r>
              <a:rPr lang="ko-KR" altLang="en-US" dirty="0"/>
              <a:t>페이지의 스타일</a:t>
            </a:r>
            <a:r>
              <a:rPr lang="en-US" altLang="ko-KR" dirty="0"/>
              <a:t>(</a:t>
            </a:r>
            <a:r>
              <a:rPr lang="ko-KR" altLang="en-US" dirty="0"/>
              <a:t>모양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CSS3</a:t>
            </a:r>
            <a:r>
              <a:rPr lang="ko-KR" altLang="en-US" dirty="0"/>
              <a:t>로 지정하며</a:t>
            </a:r>
            <a:r>
              <a:rPr lang="en-US" altLang="ko-KR" dirty="0"/>
              <a:t>, </a:t>
            </a:r>
            <a:r>
              <a:rPr lang="ko-KR" altLang="en-US" dirty="0"/>
              <a:t>웹페이지의 동작은 자바스크립트로 작성한다는  원칙을 확립하였다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1760F9-A7EB-78BA-9EE6-3F883CDB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88" y="2905408"/>
            <a:ext cx="5134164" cy="357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A74A0-6938-E8B1-DC4E-B45FDEA5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HTML, CSS, JAVASCRIPT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632DA-E4BE-B5EA-3F11-11D073DAF7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은 집의 뼈대를 만드는 것이라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는 집을 멋지게 보이기 위하여 지붕이나 벽에 페인트를 칠하고 장식을 설치하는 것에 해당한다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자바스크립트는 집에 전기공사를 하여 스위치를 누르면 전구가 켜지도록 하는 것이라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AD4F16-59C0-83DF-BDAA-A37A9F2AAE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6" y="3543292"/>
            <a:ext cx="7487216" cy="238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73C9D-C04A-69C8-2316-3A36073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 </a:t>
            </a:r>
            <a:r>
              <a:rPr lang="en-US" altLang="ko-KR" dirty="0"/>
              <a:t>vs WWW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E7FC6-980B-D91A-20E0-BFDC05E097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인터넷은 전 세계의 컴퓨터가 연결된 네트워크를 의미한다</a:t>
            </a:r>
            <a:r>
              <a:rPr lang="en-US" altLang="ko-KR" dirty="0"/>
              <a:t>. </a:t>
            </a:r>
            <a:r>
              <a:rPr lang="ko-KR" altLang="en-US" dirty="0"/>
              <a:t>인터넷은 네트워크이고 </a:t>
            </a:r>
            <a:r>
              <a:rPr lang="en-US" altLang="ko-KR" dirty="0"/>
              <a:t>WWW</a:t>
            </a:r>
            <a:r>
              <a:rPr lang="ko-KR" altLang="en-US" dirty="0"/>
              <a:t>은 이 네트워크를 사용하는 서비스</a:t>
            </a:r>
            <a:r>
              <a:rPr lang="en-US" altLang="ko-KR" dirty="0"/>
              <a:t>(</a:t>
            </a:r>
            <a:r>
              <a:rPr lang="ko-KR" altLang="en-US" dirty="0"/>
              <a:t>애플리케이션</a:t>
            </a:r>
            <a:r>
              <a:rPr lang="en-US" altLang="ko-KR" dirty="0"/>
              <a:t>) </a:t>
            </a:r>
            <a:r>
              <a:rPr lang="ko-KR" altLang="en-US" dirty="0"/>
              <a:t>중의 하나이다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인터넷에는 </a:t>
            </a:r>
            <a:r>
              <a:rPr lang="en-US" altLang="ko-KR" dirty="0"/>
              <a:t>WWW</a:t>
            </a:r>
            <a:r>
              <a:rPr lang="ko-KR" altLang="en-US" dirty="0"/>
              <a:t> 이외에도 다양한 서비스들이 있다</a:t>
            </a:r>
            <a:r>
              <a:rPr lang="en-US" altLang="ko-KR" dirty="0"/>
              <a:t>. </a:t>
            </a:r>
            <a:r>
              <a:rPr lang="ko-KR" altLang="en-US" dirty="0"/>
              <a:t>전자 우편과 파일 전송은 지금도 활발하게 사용되는 인터넷 서비스이다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BEF052F-5BB4-8849-0B57-A1C84649490C}"/>
              </a:ext>
            </a:extLst>
          </p:cNvPr>
          <p:cNvGrpSpPr/>
          <p:nvPr/>
        </p:nvGrpSpPr>
        <p:grpSpPr>
          <a:xfrm>
            <a:off x="1465907" y="3558012"/>
            <a:ext cx="3911851" cy="3071388"/>
            <a:chOff x="1465907" y="3984376"/>
            <a:chExt cx="2526671" cy="1971198"/>
          </a:xfrm>
          <a:solidFill>
            <a:srgbClr val="009E00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3BD0AE1-E3D4-2C6D-F3FC-0FB39CB9DB8A}"/>
                </a:ext>
              </a:extLst>
            </p:cNvPr>
            <p:cNvSpPr/>
            <p:nvPr/>
          </p:nvSpPr>
          <p:spPr>
            <a:xfrm>
              <a:off x="1575303" y="4338970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64CB027-1A78-5EEF-2130-C078D959236C}"/>
                </a:ext>
              </a:extLst>
            </p:cNvPr>
            <p:cNvSpPr/>
            <p:nvPr/>
          </p:nvSpPr>
          <p:spPr>
            <a:xfrm>
              <a:off x="3076670" y="3984376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BCCFF06-5BBA-554E-B03B-3C4A1A0CCEC4}"/>
                </a:ext>
              </a:extLst>
            </p:cNvPr>
            <p:cNvSpPr/>
            <p:nvPr/>
          </p:nvSpPr>
          <p:spPr>
            <a:xfrm>
              <a:off x="2972555" y="4787968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C3E1CD2-DD43-6881-2918-5AE9DA014FD0}"/>
                </a:ext>
              </a:extLst>
            </p:cNvPr>
            <p:cNvSpPr/>
            <p:nvPr/>
          </p:nvSpPr>
          <p:spPr>
            <a:xfrm>
              <a:off x="1465907" y="5576374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4BD5EA6-F205-9856-FFD7-74FB8BE6ADDA}"/>
                </a:ext>
              </a:extLst>
            </p:cNvPr>
            <p:cNvSpPr/>
            <p:nvPr/>
          </p:nvSpPr>
          <p:spPr>
            <a:xfrm>
              <a:off x="2184903" y="4948570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7216C1C-30E9-0E38-E206-B9F7C92A8EBA}"/>
                </a:ext>
              </a:extLst>
            </p:cNvPr>
            <p:cNvSpPr/>
            <p:nvPr/>
          </p:nvSpPr>
          <p:spPr>
            <a:xfrm>
              <a:off x="2476123" y="5794972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CACB31-6878-640C-6EC6-D17BFA78D4BC}"/>
                </a:ext>
              </a:extLst>
            </p:cNvPr>
            <p:cNvSpPr/>
            <p:nvPr/>
          </p:nvSpPr>
          <p:spPr>
            <a:xfrm>
              <a:off x="3784348" y="5177499"/>
              <a:ext cx="208230" cy="160602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2A8EBCE-15F9-DC4E-4F5E-968C5D327791}"/>
                </a:ext>
              </a:extLst>
            </p:cNvPr>
            <p:cNvCxnSpPr>
              <a:stCxn id="8" idx="7"/>
              <a:endCxn id="9" idx="2"/>
            </p:cNvCxnSpPr>
            <p:nvPr/>
          </p:nvCxnSpPr>
          <p:spPr>
            <a:xfrm flipV="1">
              <a:off x="1753038" y="4064677"/>
              <a:ext cx="1323632" cy="297813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8683D81-2F0A-D929-6431-484AC84B8FB7}"/>
                </a:ext>
              </a:extLst>
            </p:cNvPr>
            <p:cNvCxnSpPr>
              <a:stCxn id="9" idx="4"/>
              <a:endCxn id="10" idx="0"/>
            </p:cNvCxnSpPr>
            <p:nvPr/>
          </p:nvCxnSpPr>
          <p:spPr>
            <a:xfrm flipH="1">
              <a:off x="3076670" y="4144978"/>
              <a:ext cx="104115" cy="64299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E6E8F27-D04D-973C-F79B-D19E6D0F149B}"/>
                </a:ext>
              </a:extLst>
            </p:cNvPr>
            <p:cNvCxnSpPr>
              <a:stCxn id="8" idx="6"/>
              <a:endCxn id="12" idx="1"/>
            </p:cNvCxnSpPr>
            <p:nvPr/>
          </p:nvCxnSpPr>
          <p:spPr>
            <a:xfrm>
              <a:off x="1783533" y="4419271"/>
              <a:ext cx="431865" cy="552819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A3AC851-7DEE-C3C1-A3A9-210984963559}"/>
                </a:ext>
              </a:extLst>
            </p:cNvPr>
            <p:cNvCxnSpPr>
              <a:stCxn id="11" idx="0"/>
              <a:endCxn id="12" idx="3"/>
            </p:cNvCxnSpPr>
            <p:nvPr/>
          </p:nvCxnSpPr>
          <p:spPr>
            <a:xfrm flipV="1">
              <a:off x="1570022" y="5109172"/>
              <a:ext cx="718996" cy="467202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85ED80F-38C9-C57F-7B05-093E96880470}"/>
                </a:ext>
              </a:extLst>
            </p:cNvPr>
            <p:cNvCxnSpPr>
              <a:stCxn id="12" idx="5"/>
              <a:endCxn id="10" idx="3"/>
            </p:cNvCxnSpPr>
            <p:nvPr/>
          </p:nvCxnSpPr>
          <p:spPr>
            <a:xfrm flipV="1">
              <a:off x="2362638" y="4925050"/>
              <a:ext cx="640412" cy="160602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9309B29-59D4-0368-6711-9F65733DFBD7}"/>
                </a:ext>
              </a:extLst>
            </p:cNvPr>
            <p:cNvCxnSpPr>
              <a:stCxn id="10" idx="5"/>
              <a:endCxn id="14" idx="6"/>
            </p:cNvCxnSpPr>
            <p:nvPr/>
          </p:nvCxnSpPr>
          <p:spPr>
            <a:xfrm>
              <a:off x="3150290" y="4925050"/>
              <a:ext cx="842288" cy="33275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CC9BAC2-E5EE-03DC-960B-C7F669DF06F3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>
              <a:off x="2289018" y="5109172"/>
              <a:ext cx="291220" cy="68580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F9D9FB-5EB0-BA36-62D2-32E2167182C9}"/>
              </a:ext>
            </a:extLst>
          </p:cNvPr>
          <p:cNvGrpSpPr/>
          <p:nvPr/>
        </p:nvGrpSpPr>
        <p:grpSpPr>
          <a:xfrm>
            <a:off x="2205487" y="3381181"/>
            <a:ext cx="1297520" cy="515430"/>
            <a:chOff x="3868376" y="3954453"/>
            <a:chExt cx="2143125" cy="902056"/>
          </a:xfrm>
        </p:grpSpPr>
        <p:pic>
          <p:nvPicPr>
            <p:cNvPr id="2052" name="Picture 4" descr="Locomotive | Free SVG">
              <a:extLst>
                <a:ext uri="{FF2B5EF4-FFF2-40B4-BE49-F238E27FC236}">
                  <a16:creationId xmlns:a16="http://schemas.microsoft.com/office/drawing/2014/main" id="{4E3C5909-5731-91BA-09C8-22BE3CCCFF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32" b="32260"/>
            <a:stretch/>
          </p:blipFill>
          <p:spPr bwMode="auto">
            <a:xfrm>
              <a:off x="3868376" y="4139119"/>
              <a:ext cx="2143125" cy="71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06DE89-2FE4-C169-59D1-0ABC965C9853}"/>
                </a:ext>
              </a:extLst>
            </p:cNvPr>
            <p:cNvSpPr txBox="1"/>
            <p:nvPr/>
          </p:nvSpPr>
          <p:spPr>
            <a:xfrm>
              <a:off x="4910231" y="3954453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WWW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D33E93-EC67-01B2-F3E1-675B4A8A308E}"/>
              </a:ext>
            </a:extLst>
          </p:cNvPr>
          <p:cNvGrpSpPr/>
          <p:nvPr/>
        </p:nvGrpSpPr>
        <p:grpSpPr>
          <a:xfrm>
            <a:off x="1649892" y="4438658"/>
            <a:ext cx="1533585" cy="515430"/>
            <a:chOff x="3868376" y="3954453"/>
            <a:chExt cx="2533036" cy="902056"/>
          </a:xfrm>
        </p:grpSpPr>
        <p:pic>
          <p:nvPicPr>
            <p:cNvPr id="33" name="Picture 4" descr="Locomotive | Free SVG">
              <a:extLst>
                <a:ext uri="{FF2B5EF4-FFF2-40B4-BE49-F238E27FC236}">
                  <a16:creationId xmlns:a16="http://schemas.microsoft.com/office/drawing/2014/main" id="{0F2B454D-4C01-9452-7F2F-5E9F945DE6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32" b="32260"/>
            <a:stretch/>
          </p:blipFill>
          <p:spPr bwMode="auto">
            <a:xfrm>
              <a:off x="3868376" y="4139119"/>
              <a:ext cx="2143125" cy="71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89D714-A7B6-7CDB-48C7-DCC12C4E0B71}"/>
                </a:ext>
              </a:extLst>
            </p:cNvPr>
            <p:cNvSpPr txBox="1"/>
            <p:nvPr/>
          </p:nvSpPr>
          <p:spPr>
            <a:xfrm>
              <a:off x="4910231" y="3954453"/>
              <a:ext cx="1491181" cy="646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EMAIL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B6A41AF-8331-0AAA-FD89-1935875B93D7}"/>
              </a:ext>
            </a:extLst>
          </p:cNvPr>
          <p:cNvGrpSpPr/>
          <p:nvPr/>
        </p:nvGrpSpPr>
        <p:grpSpPr>
          <a:xfrm>
            <a:off x="4135370" y="4836203"/>
            <a:ext cx="1297520" cy="515430"/>
            <a:chOff x="3868376" y="3954453"/>
            <a:chExt cx="2143125" cy="902056"/>
          </a:xfrm>
        </p:grpSpPr>
        <p:pic>
          <p:nvPicPr>
            <p:cNvPr id="36" name="Picture 4" descr="Locomotive | Free SVG">
              <a:extLst>
                <a:ext uri="{FF2B5EF4-FFF2-40B4-BE49-F238E27FC236}">
                  <a16:creationId xmlns:a16="http://schemas.microsoft.com/office/drawing/2014/main" id="{2A09040B-2201-0D72-43A5-96FC450E00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32" b="32260"/>
            <a:stretch/>
          </p:blipFill>
          <p:spPr bwMode="auto">
            <a:xfrm>
              <a:off x="3868376" y="4139119"/>
              <a:ext cx="2143125" cy="71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67A1B7-1C97-1D1B-99AD-34E77B3A1E54}"/>
                </a:ext>
              </a:extLst>
            </p:cNvPr>
            <p:cNvSpPr txBox="1"/>
            <p:nvPr/>
          </p:nvSpPr>
          <p:spPr>
            <a:xfrm>
              <a:off x="4910231" y="3954453"/>
              <a:ext cx="1025187" cy="646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FTP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5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DC9-2F59-3660-C87D-8307CDD3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Lab: HTML, CSS, </a:t>
            </a:r>
            <a:r>
              <a:rPr lang="ko-KR" altLang="en-US" dirty="0"/>
              <a:t>자바스크립트 역할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4F027-AEEC-BC20-A826-EE856D4BCE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02148" cy="4495800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&lt;h1&gt;Back to the Future&lt;/h1&gt;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="btf.jpg" width="100" height="120"&gt;</a:t>
            </a:r>
          </a:p>
          <a:p>
            <a:pPr marL="0" indent="0">
              <a:buNone/>
            </a:pPr>
            <a:r>
              <a:rPr lang="en-US" altLang="ko-KR" dirty="0"/>
              <a:t>&lt;p&gt;Back to the Future is a 1985 American science</a:t>
            </a:r>
          </a:p>
          <a:p>
            <a:pPr marL="0" indent="0">
              <a:buNone/>
            </a:pPr>
            <a:r>
              <a:rPr lang="en-US" altLang="ko-KR" dirty="0"/>
              <a:t>fiction film directed by Robert Zemeckis, and</a:t>
            </a:r>
          </a:p>
          <a:p>
            <a:pPr marL="0" indent="0">
              <a:buNone/>
            </a:pPr>
            <a:r>
              <a:rPr lang="en-US" altLang="ko-KR" dirty="0"/>
              <a:t>written by Zemeckis and Bob Gale. It stars Michael</a:t>
            </a:r>
          </a:p>
          <a:p>
            <a:pPr marL="0" indent="0">
              <a:buNone/>
            </a:pPr>
            <a:r>
              <a:rPr lang="en-US" altLang="ko-KR" dirty="0"/>
              <a:t>J. Fox, Christopher Lloyd, Lea Thompson, Crispin</a:t>
            </a:r>
          </a:p>
          <a:p>
            <a:pPr marL="0" indent="0">
              <a:buNone/>
            </a:pPr>
            <a:r>
              <a:rPr lang="en-US" altLang="ko-KR" dirty="0"/>
              <a:t>Glover, and Thomas F. Wilson. Set in 1985.(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위</a:t>
            </a:r>
          </a:p>
          <a:p>
            <a:pPr marL="0" indent="0">
              <a:buNone/>
            </a:pPr>
            <a:r>
              <a:rPr lang="ko-KR" altLang="en-US" dirty="0" err="1"/>
              <a:t>키피디아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&lt;/p&gt;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195D7-48F9-0950-0C1D-0A68DAED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586" y="1600200"/>
            <a:ext cx="362472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DC9-2F59-3660-C87D-8307CDD3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Lab: HTML, CSS, </a:t>
            </a:r>
            <a:r>
              <a:rPr lang="ko-KR" altLang="en-US" dirty="0"/>
              <a:t>자바스크립트 역할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4F027-AEEC-BC20-A826-EE856D4BCE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02148" cy="4495800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&lt;!DOCTYPE html&gt;</a:t>
            </a:r>
          </a:p>
          <a:p>
            <a:pPr marL="0" indent="0">
              <a:buNone/>
            </a:pPr>
            <a:r>
              <a:rPr lang="en-US" altLang="ko-KR" dirty="0"/>
              <a:t>&lt;html&gt;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altLang="ko-KR" dirty="0" err="1">
                <a:solidFill>
                  <a:srgbClr val="FF0000"/>
                </a:solidFill>
              </a:rPr>
              <a:t>img</a:t>
            </a:r>
            <a:r>
              <a:rPr lang="en-US" altLang="ko-KR" dirty="0">
                <a:solidFill>
                  <a:srgbClr val="FF0000"/>
                </a:solidFill>
              </a:rPr>
              <a:t> { float: left; }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body { background-color: </a:t>
            </a:r>
            <a:r>
              <a:rPr lang="en-US" altLang="ko-KR" dirty="0" err="1">
                <a:solidFill>
                  <a:srgbClr val="FF0000"/>
                </a:solidFill>
              </a:rPr>
              <a:t>lightblue</a:t>
            </a:r>
            <a:r>
              <a:rPr lang="en-US" altLang="ko-KR" dirty="0">
                <a:solidFill>
                  <a:srgbClr val="FF0000"/>
                </a:solidFill>
              </a:rPr>
              <a:t>; }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h1 { color: white; text-align: center; }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p { font-family: </a:t>
            </a:r>
            <a:r>
              <a:rPr lang="en-US" altLang="ko-KR" dirty="0" err="1">
                <a:solidFill>
                  <a:srgbClr val="FF0000"/>
                </a:solidFill>
              </a:rPr>
              <a:t>verdana</a:t>
            </a:r>
            <a:r>
              <a:rPr lang="en-US" altLang="ko-KR" dirty="0">
                <a:solidFill>
                  <a:srgbClr val="FF0000"/>
                </a:solidFill>
              </a:rPr>
              <a:t>; font-size: 20px; }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&lt;h1&gt;Back to the Future&lt;/h1&gt;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="btf.jpg" width="100" height="120"&gt;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87FE4-26C0-116A-932C-94E85371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92" y="1600200"/>
            <a:ext cx="3729574" cy="26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DC9-2F59-3660-C87D-8307CDD3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Lab: HTML, CSS, </a:t>
            </a:r>
            <a:r>
              <a:rPr lang="ko-KR" altLang="en-US" dirty="0"/>
              <a:t>자바스크립트 역할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4F027-AEEC-BC20-A826-EE856D4BCE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02148" cy="4495800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/>
              <a:t>&lt;body id="demo"&gt;</a:t>
            </a:r>
          </a:p>
          <a:p>
            <a:pPr marL="0" indent="0">
              <a:buNone/>
            </a:pPr>
            <a:r>
              <a:rPr lang="en-US" altLang="ko-KR" dirty="0"/>
              <a:t>&lt;h1&gt;Back to the Future&lt;/h1&gt;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="btf.jpg" width="100" height="120"&gt;</a:t>
            </a:r>
          </a:p>
          <a:p>
            <a:pPr marL="0" indent="0">
              <a:buNone/>
            </a:pPr>
            <a:r>
              <a:rPr lang="en-US" altLang="ko-KR" dirty="0"/>
              <a:t>&lt;p&gt;Back to the Future is a 1985 American science fiction film directed by Robert Zemeckis, and</a:t>
            </a:r>
          </a:p>
          <a:p>
            <a:pPr marL="0" indent="0">
              <a:buNone/>
            </a:pPr>
            <a:r>
              <a:rPr lang="en-US" altLang="ko-KR" dirty="0"/>
              <a:t>written by Zemeckis and Bob Gale. It stars Michael J. Fox, Christopher Lloyd, Lea Thompson, Crispin</a:t>
            </a:r>
          </a:p>
          <a:p>
            <a:pPr marL="0" indent="0">
              <a:buNone/>
            </a:pPr>
            <a:r>
              <a:rPr lang="en-US" altLang="ko-KR" dirty="0"/>
              <a:t>Glover, and Thomas F. Wilson. Set in 1985.(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&lt;/p&gt;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&lt;button type="button" onclick="</a:t>
            </a:r>
            <a:r>
              <a:rPr lang="en-US" altLang="ko-KR" dirty="0" err="1">
                <a:solidFill>
                  <a:srgbClr val="FF0000"/>
                </a:solidFill>
              </a:rPr>
              <a:t>document.getElementById</a:t>
            </a:r>
            <a:r>
              <a:rPr lang="en-US" altLang="ko-KR" dirty="0">
                <a:solidFill>
                  <a:srgbClr val="FF0000"/>
                </a:solidFill>
              </a:rPr>
              <a:t>('demo').</a:t>
            </a:r>
            <a:r>
              <a:rPr lang="en-US" altLang="ko-KR" dirty="0" err="1">
                <a:solidFill>
                  <a:srgbClr val="FF0000"/>
                </a:solidFill>
              </a:rPr>
              <a:t>style.backgroundColor</a:t>
            </a:r>
            <a:r>
              <a:rPr lang="en-US" altLang="ko-KR" dirty="0">
                <a:solidFill>
                  <a:srgbClr val="FF0000"/>
                </a:solidFill>
              </a:rPr>
              <a:t>='green'"&gt;</a:t>
            </a:r>
            <a:r>
              <a:rPr lang="ko-KR" altLang="en-US" dirty="0">
                <a:solidFill>
                  <a:srgbClr val="FF0000"/>
                </a:solidFill>
              </a:rPr>
              <a:t>배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경색 변경</a:t>
            </a:r>
            <a:r>
              <a:rPr lang="en-US" altLang="ko-KR" dirty="0">
                <a:solidFill>
                  <a:srgbClr val="FF0000"/>
                </a:solidFill>
              </a:rPr>
              <a:t>&lt;/button&gt;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FF436-7836-D234-159A-AFB19532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1" y="1600200"/>
            <a:ext cx="3712265" cy="28578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7667" y="5571640"/>
            <a:ext cx="3533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jQuery</a:t>
            </a:r>
          </a:p>
          <a:p>
            <a:r>
              <a:rPr lang="en-US" altLang="ko-KR" dirty="0" smtClean="0"/>
              <a:t>$(#demo).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(‘</a:t>
            </a:r>
            <a:r>
              <a:rPr lang="en-US" altLang="ko-KR" dirty="0" err="1" smtClean="0"/>
              <a:t>background’.red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7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모던 웹 페이지를 만드는 </a:t>
            </a:r>
            <a:r>
              <a:rPr lang="en-US" altLang="ko-KR" dirty="0"/>
              <a:t>3</a:t>
            </a:r>
            <a:r>
              <a:rPr lang="ko-KR" altLang="en-US" dirty="0"/>
              <a:t>가지의 기술은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CSS</a:t>
            </a:r>
            <a:r>
              <a:rPr lang="ko-KR" altLang="en-US" dirty="0"/>
              <a:t>의 역할은 무엇인가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ko-KR" altLang="en-US" dirty="0"/>
              <a:t>바스크립트의 역할은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76C9-FFEB-855D-2277-A2CCD225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크롬</a:t>
            </a:r>
            <a:r>
              <a:rPr lang="en-US" altLang="ko-KR" dirty="0"/>
              <a:t>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04982-34B3-111E-86C7-250888E9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구글의 웹 페이지에서 마우스 오른쪽 버튼을 누르고 </a:t>
            </a:r>
            <a:r>
              <a:rPr lang="en-US" altLang="ko-KR" dirty="0"/>
              <a:t>[</a:t>
            </a:r>
            <a:r>
              <a:rPr lang="ko-KR" altLang="en-US" dirty="0"/>
              <a:t>검사</a:t>
            </a:r>
            <a:r>
              <a:rPr lang="en-US" altLang="ko-KR" dirty="0"/>
              <a:t>]</a:t>
            </a:r>
            <a:r>
              <a:rPr lang="ko-KR" altLang="en-US" dirty="0"/>
              <a:t>를 선택하면 다음과 같은 화면을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B887C-40DA-A944-3D18-A20F77F2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5" y="2267604"/>
            <a:ext cx="7541537" cy="40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76C9-FFEB-855D-2277-A2CCD225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크롬</a:t>
            </a:r>
            <a:r>
              <a:rPr lang="en-US" altLang="ko-KR" dirty="0"/>
              <a:t>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04982-34B3-111E-86C7-250888E9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검사 모드에서 마우스를 “</a:t>
            </a:r>
            <a:r>
              <a:rPr lang="en-US" altLang="ko-KR" dirty="0"/>
              <a:t>Google Search” </a:t>
            </a:r>
            <a:r>
              <a:rPr lang="ko-KR" altLang="en-US" dirty="0"/>
              <a:t>버튼에 가져가서 눌러보자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3DCD6E-444A-1360-3C09-28102E9C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9" y="2180375"/>
            <a:ext cx="7780122" cy="41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76C9-FFEB-855D-2277-A2CCD225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크롬</a:t>
            </a:r>
            <a:r>
              <a:rPr lang="en-US" altLang="ko-KR" dirty="0"/>
              <a:t>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04982-34B3-111E-86C7-250888E9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오른쪽에 음영이 있는 부분이 이 버튼에 해당되는 </a:t>
            </a:r>
            <a:r>
              <a:rPr lang="en-US" altLang="ko-KR" dirty="0"/>
              <a:t>HTML </a:t>
            </a:r>
            <a:r>
              <a:rPr lang="ko-KR" altLang="en-US" dirty="0"/>
              <a:t>소스이다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value="Google Search"</a:t>
            </a:r>
            <a:r>
              <a:rPr lang="ko-KR" altLang="en-US" dirty="0"/>
              <a:t>를 더블 클릭하면 이 텍스트를 변경할 수 있다</a:t>
            </a:r>
            <a:r>
              <a:rPr lang="en-US" altLang="ko-KR" dirty="0"/>
              <a:t>. “</a:t>
            </a:r>
            <a:r>
              <a:rPr lang="ko-KR" altLang="en-US" dirty="0" err="1"/>
              <a:t>탐색”으로</a:t>
            </a:r>
            <a:r>
              <a:rPr lang="ko-KR" altLang="en-US" dirty="0"/>
              <a:t> 변경해보자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1DA36-CDA5-E357-69E7-AD8B2886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33" y="2644808"/>
            <a:ext cx="7896915" cy="36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편집기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메모장</a:t>
            </a:r>
            <a:endParaRPr lang="en-US" altLang="ko-KR" dirty="0"/>
          </a:p>
          <a:p>
            <a:r>
              <a:rPr lang="en-US" altLang="ko-KR" dirty="0"/>
              <a:t>VS code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C6CE1-E51F-C9A3-9DDC-761E23B7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06" y="2556813"/>
            <a:ext cx="6083929" cy="3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메모장을</a:t>
            </a:r>
            <a:r>
              <a:rPr lang="en-US" altLang="ko-KR" dirty="0"/>
              <a:t> </a:t>
            </a:r>
            <a:r>
              <a:rPr lang="ko-KR" altLang="en-US" dirty="0"/>
              <a:t>이용한 </a:t>
            </a:r>
            <a:r>
              <a:rPr lang="en-US" altLang="ko-KR" dirty="0"/>
              <a:t>HTML </a:t>
            </a:r>
            <a:r>
              <a:rPr lang="ko-KR" altLang="en-US" dirty="0"/>
              <a:t>작성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메모장을 실행하여서 다음과 같이 입력한다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9C115-8172-B014-2047-B84DA893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4" y="2399211"/>
            <a:ext cx="7210697" cy="36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메모장을</a:t>
            </a:r>
            <a:r>
              <a:rPr lang="en-US" altLang="ko-KR" dirty="0"/>
              <a:t> </a:t>
            </a:r>
            <a:r>
              <a:rPr lang="ko-KR" altLang="en-US" dirty="0"/>
              <a:t>이용한 </a:t>
            </a:r>
            <a:r>
              <a:rPr lang="en-US" altLang="ko-KR" dirty="0"/>
              <a:t>HTML </a:t>
            </a:r>
            <a:r>
              <a:rPr lang="ko-KR" altLang="en-US" dirty="0"/>
              <a:t>작성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메모장으로 </a:t>
            </a:r>
            <a:r>
              <a:rPr lang="en-US" altLang="ko-KR" dirty="0"/>
              <a:t>HTML </a:t>
            </a:r>
            <a:r>
              <a:rPr lang="ko-KR" altLang="en-US" dirty="0"/>
              <a:t>소스를 작성하여 저장한 후에 크롬 브라우저로 파일을 열면 다음과 같이 웹 페이지를 볼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2C3F8-7411-D92B-4E3C-862BB75E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49" y="3066389"/>
            <a:ext cx="52387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D804A-9DE5-E14C-040D-72219ECA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61AB6-24B1-9F66-92CA-80CA9157DA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웹은 영국 출신 과학자인 팀 </a:t>
            </a:r>
            <a:r>
              <a:rPr lang="ko-KR" altLang="en-US" dirty="0" err="1"/>
              <a:t>버너스리</a:t>
            </a:r>
            <a:r>
              <a:rPr lang="en-US" altLang="ko-KR" dirty="0"/>
              <a:t>(Tim Berners-Lee)</a:t>
            </a:r>
            <a:r>
              <a:rPr lang="ko-KR" altLang="en-US" dirty="0"/>
              <a:t>에 의하여 발명되었다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1980</a:t>
            </a:r>
            <a:r>
              <a:rPr lang="ko-KR" altLang="en-US" dirty="0"/>
              <a:t>년에도 입자 가속기를 사용하기 위해 전 세계의 과학자들이 </a:t>
            </a:r>
            <a:r>
              <a:rPr lang="en-US" altLang="ko-KR" dirty="0"/>
              <a:t>CERN</a:t>
            </a:r>
            <a:r>
              <a:rPr lang="ko-KR" altLang="en-US" dirty="0"/>
              <a:t>을 방문하고 있었다</a:t>
            </a:r>
            <a:r>
              <a:rPr lang="en-US" altLang="ko-KR" dirty="0"/>
              <a:t>. </a:t>
            </a:r>
            <a:r>
              <a:rPr lang="ko-KR" altLang="en-US" dirty="0"/>
              <a:t>팀 </a:t>
            </a:r>
            <a:r>
              <a:rPr lang="ko-KR" altLang="en-US" dirty="0" err="1"/>
              <a:t>버너스리는</a:t>
            </a:r>
            <a:r>
              <a:rPr lang="ko-KR" altLang="en-US" dirty="0"/>
              <a:t> 그들이 정보를 공유하는 데 어려움을 겪고 있음을 알아차렸다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하이퍼텍스트 개념에 기반한 자료 공유 아이디어를 제안하였고 </a:t>
            </a:r>
            <a:r>
              <a:rPr lang="ko-KR" altLang="en-US" dirty="0" err="1"/>
              <a:t>인콰이어</a:t>
            </a:r>
            <a:r>
              <a:rPr lang="en-US" altLang="ko-KR" dirty="0"/>
              <a:t>(ENQUIRE)</a:t>
            </a:r>
            <a:r>
              <a:rPr lang="ko-KR" altLang="en-US" dirty="0"/>
              <a:t>라는 카드 기반 하이퍼텍스트  시스템을 개발했다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F11CD-348E-6445-D627-C94A84EB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38" y="4046898"/>
            <a:ext cx="2958010" cy="18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235A9-DA74-5203-3E92-D7E07815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05920E-5419-1E02-5C77-4C814FF90D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VS code(Visual Studio Code, </a:t>
            </a:r>
            <a:r>
              <a:rPr lang="ko-KR" altLang="en-US" dirty="0"/>
              <a:t>비주얼 스튜디오 코드</a:t>
            </a:r>
            <a:r>
              <a:rPr lang="en-US" altLang="ko-KR" dirty="0"/>
              <a:t>)</a:t>
            </a:r>
            <a:r>
              <a:rPr lang="ko-KR" altLang="en-US" dirty="0"/>
              <a:t>는 마이크로소프트사가 윈도우</a:t>
            </a:r>
            <a:r>
              <a:rPr lang="en-US" altLang="ko-KR" dirty="0"/>
              <a:t>, macOS, </a:t>
            </a:r>
            <a:r>
              <a:rPr lang="ko-KR" altLang="en-US" dirty="0"/>
              <a:t>리눅스용으로 개발한 소스 코드 편집기이다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code.visualstudio.com</a:t>
            </a:r>
            <a:r>
              <a:rPr lang="ko-KR" altLang="en-US" dirty="0"/>
              <a:t>에 접속하여 윈도우 버전을 다운로드한다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D48FB-6C85-296A-2F3A-C2698E74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06" y="2666428"/>
            <a:ext cx="6500388" cy="38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235A9-DA74-5203-3E92-D7E07815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6FB94C-6B17-B0AE-FB03-193EED6F32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1031" y="1527771"/>
            <a:ext cx="6621938" cy="5195675"/>
          </a:xfrm>
        </p:spPr>
      </p:pic>
    </p:spTree>
    <p:extLst>
      <p:ext uri="{BB962C8B-B14F-4D97-AF65-F5344CB8AC3E}">
        <p14:creationId xmlns:p14="http://schemas.microsoft.com/office/powerpoint/2010/main" val="14410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74D71-A406-A4A0-6E0A-2339F8C6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2E67B-643F-4720-8839-D756BC56C9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“HTML CSS Support”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70FF8-D972-4239-F251-91897B03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3" y="1943133"/>
            <a:ext cx="8347295" cy="47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74D71-A406-A4A0-6E0A-2339F8C6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72E67B-643F-4720-8839-D756BC56C9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“Live Server”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D09DCD-F1E5-D217-3FF3-D3EB0E36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68" y="1998610"/>
            <a:ext cx="8256760" cy="470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F69B3-9EB1-607D-62A7-4CBFC06D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70978-B658-2F29-B221-0C56D7F27F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VS Code</a:t>
            </a:r>
            <a:r>
              <a:rPr lang="ko-KR" altLang="en-US" dirty="0"/>
              <a:t>는 어떤 특징이 있는 개발 도구인가</a:t>
            </a:r>
            <a:r>
              <a:rPr lang="en-US" altLang="ko-KR" dirty="0"/>
              <a:t>?</a:t>
            </a:r>
          </a:p>
          <a:p>
            <a:pPr marL="342900" indent="-342900">
              <a:buSzPct val="120000"/>
              <a:buFont typeface="+mj-lt"/>
              <a:buAutoNum type="arabicPeriod"/>
            </a:pPr>
            <a:r>
              <a:rPr lang="en-US" altLang="ko-KR" dirty="0"/>
              <a:t>VS Code</a:t>
            </a:r>
            <a:r>
              <a:rPr lang="ko-KR" altLang="en-US" dirty="0"/>
              <a:t>와 같은 개발 도구를 사용하면 메모장에 비하여 어떤 장점이 있는가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CE8C07-CE51-380E-FA7D-399CE39D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429-F05F-2827-F741-1B67573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문서 작성하기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B2D67D-8678-CEA5-F6A9-0F95CF8084A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86128"/>
            <a:ext cx="8153400" cy="3723943"/>
          </a:xfrm>
        </p:spPr>
      </p:pic>
    </p:spTree>
    <p:extLst>
      <p:ext uri="{BB962C8B-B14F-4D97-AF65-F5344CB8AC3E}">
        <p14:creationId xmlns:p14="http://schemas.microsoft.com/office/powerpoint/2010/main" val="37151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429-F05F-2827-F741-1B67573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문서 작성하기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53ABB1-A577-8FA3-CC2A-42CDCF550E7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77756"/>
            <a:ext cx="8153400" cy="3940687"/>
          </a:xfrm>
        </p:spPr>
      </p:pic>
    </p:spTree>
    <p:extLst>
      <p:ext uri="{BB962C8B-B14F-4D97-AF65-F5344CB8AC3E}">
        <p14:creationId xmlns:p14="http://schemas.microsoft.com/office/powerpoint/2010/main" val="13113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429-F05F-2827-F741-1B67573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문서 작성하기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D517354-4CE1-1E03-E1ED-2A8173D82B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51270"/>
            <a:ext cx="8153400" cy="3193660"/>
          </a:xfrm>
        </p:spPr>
      </p:pic>
    </p:spTree>
    <p:extLst>
      <p:ext uri="{BB962C8B-B14F-4D97-AF65-F5344CB8AC3E}">
        <p14:creationId xmlns:p14="http://schemas.microsoft.com/office/powerpoint/2010/main" val="19124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429-F05F-2827-F741-1B67573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문서 작성하기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FC126B6-BBAF-9650-4988-68905BC91D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17511" y="1600200"/>
            <a:ext cx="7743928" cy="4495800"/>
          </a:xfrm>
        </p:spPr>
      </p:pic>
    </p:spTree>
    <p:extLst>
      <p:ext uri="{BB962C8B-B14F-4D97-AF65-F5344CB8AC3E}">
        <p14:creationId xmlns:p14="http://schemas.microsoft.com/office/powerpoint/2010/main" val="147306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A429-F05F-2827-F741-1B67573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VS code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문서 작성하기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22B596-8190-B9DE-8E33-96BE18A47D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56535" y="1600200"/>
            <a:ext cx="7865880" cy="4495800"/>
          </a:xfrm>
        </p:spPr>
      </p:pic>
    </p:spTree>
    <p:extLst>
      <p:ext uri="{BB962C8B-B14F-4D97-AF65-F5344CB8AC3E}">
        <p14:creationId xmlns:p14="http://schemas.microsoft.com/office/powerpoint/2010/main" val="11591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D804A-9DE5-E14C-040D-72219ECA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61AB6-24B1-9F66-92CA-80CA9157DA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NeXTSTEP</a:t>
            </a:r>
            <a:r>
              <a:rPr lang="en-US" altLang="ko-KR" dirty="0"/>
              <a:t> </a:t>
            </a:r>
            <a:r>
              <a:rPr lang="ko-KR" altLang="en-US" dirty="0"/>
              <a:t>운영체제에서 실행되는 “</a:t>
            </a:r>
            <a:r>
              <a:rPr lang="en-US" altLang="ko-KR" dirty="0"/>
              <a:t>World Wide Web”</a:t>
            </a:r>
            <a:r>
              <a:rPr lang="ko-KR" altLang="en-US" dirty="0"/>
              <a:t>이라 불리는 최초의 웹 브라우저를 설계하고 구축했다</a:t>
            </a:r>
            <a:r>
              <a:rPr lang="en-US" altLang="ko-KR" dirty="0"/>
              <a:t>. </a:t>
            </a:r>
            <a:r>
              <a:rPr lang="ko-KR" altLang="en-US" dirty="0"/>
              <a:t>최초의 웹 서버인 </a:t>
            </a:r>
            <a:r>
              <a:rPr lang="en-US" altLang="ko-KR" dirty="0"/>
              <a:t>CERN </a:t>
            </a:r>
            <a:r>
              <a:rPr lang="en-US" altLang="ko-KR" dirty="0" err="1"/>
              <a:t>HTTPd</a:t>
            </a:r>
            <a:r>
              <a:rPr lang="en-US" altLang="ko-KR" dirty="0"/>
              <a:t>(</a:t>
            </a:r>
            <a:r>
              <a:rPr lang="en-US" altLang="ko-KR" dirty="0" err="1"/>
              <a:t>HyperText</a:t>
            </a:r>
            <a:r>
              <a:rPr lang="en-US" altLang="ko-KR" dirty="0"/>
              <a:t> Transfer Protocol daemon)</a:t>
            </a:r>
            <a:r>
              <a:rPr lang="ko-KR" altLang="en-US" dirty="0"/>
              <a:t>도  설계하였다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A37528-C962-1964-C201-7E5AE0A7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55" y="2769002"/>
            <a:ext cx="5196689" cy="38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CBF77-FADB-A5AE-3EF0-F2EB124B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책과 함께 제공되는 소스 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C42D35-6B5A-A0FB-8670-209D770EEEA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37212"/>
            <a:ext cx="8153400" cy="4421775"/>
          </a:xfrm>
        </p:spPr>
      </p:pic>
    </p:spTree>
    <p:extLst>
      <p:ext uri="{BB962C8B-B14F-4D97-AF65-F5344CB8AC3E}">
        <p14:creationId xmlns:p14="http://schemas.microsoft.com/office/powerpoint/2010/main" val="30866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구조화된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1CF3ED-FA10-32C1-251F-D080B2EC01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3617" y="1763162"/>
            <a:ext cx="6611470" cy="4495800"/>
          </a:xfrm>
        </p:spPr>
      </p:pic>
    </p:spTree>
    <p:extLst>
      <p:ext uri="{BB962C8B-B14F-4D97-AF65-F5344CB8AC3E}">
        <p14:creationId xmlns:p14="http://schemas.microsoft.com/office/powerpoint/2010/main" val="29304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이번 장에서 배운 것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8218" y="1761612"/>
            <a:ext cx="8437830" cy="4291343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04" y="5356445"/>
            <a:ext cx="1542003" cy="139744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795478" y="1911127"/>
            <a:ext cx="7011427" cy="2636489"/>
          </a:xfrm>
        </p:spPr>
        <p:txBody>
          <a:bodyPr>
            <a:noAutofit/>
          </a:bodyPr>
          <a:lstStyle/>
          <a:p>
            <a:r>
              <a:rPr lang="ko-KR" altLang="en-US" sz="1600" i="1" dirty="0">
                <a:solidFill>
                  <a:srgbClr val="FFFF00"/>
                </a:solidFill>
              </a:rPr>
              <a:t>인터넷과 웹을 구별할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인터넷은 전 세계적인 네트워크를 강조합니다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웹은 인터넷 위에 올라가 있는 응용 프로그램 </a:t>
            </a:r>
            <a:r>
              <a:rPr lang="ko-KR" altLang="en-US" sz="1600" i="1" dirty="0" err="1">
                <a:solidFill>
                  <a:schemeClr val="bg1"/>
                </a:solidFill>
              </a:rPr>
              <a:t>중의하나로</a:t>
            </a:r>
            <a:r>
              <a:rPr lang="ko-KR" altLang="en-US" sz="1600" i="1" dirty="0">
                <a:solidFill>
                  <a:schemeClr val="bg1"/>
                </a:solidFill>
              </a:rPr>
              <a:t> 이미지와 하이퍼링크를 사용하여 보다 사용자 친화적으로 인터넷을 사용할 수 있게 만든 것입니다</a:t>
            </a:r>
            <a:r>
              <a:rPr lang="en-US" altLang="ko-KR" sz="1600" i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i="1" dirty="0">
                <a:solidFill>
                  <a:srgbClr val="FFFF00"/>
                </a:solidFill>
              </a:rPr>
              <a:t>웹 페이지를 이루는 </a:t>
            </a:r>
            <a:r>
              <a:rPr lang="en-US" altLang="ko-KR" sz="1600" i="1" dirty="0">
                <a:solidFill>
                  <a:srgbClr val="FFFF00"/>
                </a:solidFill>
              </a:rPr>
              <a:t>3</a:t>
            </a:r>
            <a:r>
              <a:rPr lang="ko-KR" altLang="en-US" sz="1600" i="1" dirty="0">
                <a:solidFill>
                  <a:srgbClr val="FFFF00"/>
                </a:solidFill>
              </a:rPr>
              <a:t>가지 요소를 설명할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웹 페이지의 내용은 </a:t>
            </a:r>
            <a:r>
              <a:rPr lang="en-US" altLang="ko-KR" sz="1600" i="1" dirty="0">
                <a:solidFill>
                  <a:schemeClr val="bg1"/>
                </a:solidFill>
              </a:rPr>
              <a:t>HTML</a:t>
            </a:r>
            <a:r>
              <a:rPr lang="ko-KR" altLang="en-US" sz="1600" i="1" dirty="0">
                <a:solidFill>
                  <a:schemeClr val="bg1"/>
                </a:solidFill>
              </a:rPr>
              <a:t>로 기술됩니다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웹 페이지의 스타일은 </a:t>
            </a:r>
            <a:r>
              <a:rPr lang="en-US" altLang="ko-KR" sz="1600" i="1" dirty="0">
                <a:solidFill>
                  <a:schemeClr val="bg1"/>
                </a:solidFill>
              </a:rPr>
              <a:t>CSS3</a:t>
            </a:r>
            <a:r>
              <a:rPr lang="ko-KR" altLang="en-US" sz="1600" i="1" dirty="0">
                <a:solidFill>
                  <a:schemeClr val="bg1"/>
                </a:solidFill>
              </a:rPr>
              <a:t>로 기술됩니다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웹 페이지의 각종 동작은 자바스크립트로 기술됩니다</a:t>
            </a:r>
            <a:r>
              <a:rPr lang="en-US" altLang="ko-KR" sz="1600" i="1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600" i="1" dirty="0">
                <a:solidFill>
                  <a:srgbClr val="FFFF00"/>
                </a:solidFill>
              </a:rPr>
              <a:t>HTML </a:t>
            </a:r>
            <a:r>
              <a:rPr lang="ko-KR" altLang="en-US" sz="1600" i="1" dirty="0">
                <a:solidFill>
                  <a:srgbClr val="FFFF00"/>
                </a:solidFill>
              </a:rPr>
              <a:t>문서를 구성하고 있는 태그</a:t>
            </a:r>
            <a:r>
              <a:rPr lang="en-US" altLang="ko-KR" sz="1600" i="1" dirty="0">
                <a:solidFill>
                  <a:srgbClr val="FFFF00"/>
                </a:solidFill>
              </a:rPr>
              <a:t>(tag)</a:t>
            </a:r>
            <a:r>
              <a:rPr lang="ko-KR" altLang="en-US" sz="1600" i="1" dirty="0">
                <a:solidFill>
                  <a:srgbClr val="FFFF00"/>
                </a:solidFill>
              </a:rPr>
              <a:t>와 요소</a:t>
            </a:r>
            <a:r>
              <a:rPr lang="en-US" altLang="ko-KR" sz="1600" i="1" dirty="0">
                <a:solidFill>
                  <a:srgbClr val="FFFF00"/>
                </a:solidFill>
              </a:rPr>
              <a:t>(element)</a:t>
            </a:r>
            <a:r>
              <a:rPr lang="ko-KR" altLang="en-US" sz="1600" i="1" dirty="0">
                <a:solidFill>
                  <a:srgbClr val="FFFF00"/>
                </a:solidFill>
              </a:rPr>
              <a:t>를 설명할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en-US" altLang="ko-KR" sz="1600" i="1" dirty="0">
                <a:solidFill>
                  <a:schemeClr val="bg1"/>
                </a:solidFill>
              </a:rPr>
              <a:t>HTML </a:t>
            </a:r>
            <a:r>
              <a:rPr lang="ko-KR" altLang="en-US" sz="1600" i="1" dirty="0">
                <a:solidFill>
                  <a:schemeClr val="bg1"/>
                </a:solidFill>
              </a:rPr>
              <a:t>문서들은 요소들로 구성됩니다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하나의 요소는 </a:t>
            </a:r>
            <a:r>
              <a:rPr lang="en-US" altLang="ko-KR" sz="1600" i="1" dirty="0">
                <a:solidFill>
                  <a:schemeClr val="bg1"/>
                </a:solidFill>
              </a:rPr>
              <a:t>&lt;</a:t>
            </a:r>
            <a:r>
              <a:rPr lang="ko-KR" altLang="en-US" sz="1600" i="1" dirty="0">
                <a:solidFill>
                  <a:schemeClr val="bg1"/>
                </a:solidFill>
              </a:rPr>
              <a:t>시작태그</a:t>
            </a:r>
            <a:r>
              <a:rPr lang="en-US" altLang="ko-KR" sz="1600" i="1" dirty="0">
                <a:solidFill>
                  <a:schemeClr val="bg1"/>
                </a:solidFill>
              </a:rPr>
              <a:t>&gt;+</a:t>
            </a:r>
            <a:r>
              <a:rPr lang="ko-KR" altLang="en-US" sz="1600" i="1" dirty="0">
                <a:solidFill>
                  <a:schemeClr val="bg1"/>
                </a:solidFill>
              </a:rPr>
              <a:t>콘텐츠</a:t>
            </a:r>
            <a:r>
              <a:rPr lang="en-US" altLang="ko-KR" sz="1600" i="1" dirty="0">
                <a:solidFill>
                  <a:schemeClr val="bg1"/>
                </a:solidFill>
              </a:rPr>
              <a:t>+&lt;/</a:t>
            </a:r>
            <a:r>
              <a:rPr lang="ko-KR" altLang="en-US" sz="1600" i="1" dirty="0">
                <a:solidFill>
                  <a:schemeClr val="bg1"/>
                </a:solidFill>
              </a:rPr>
              <a:t>종료태그</a:t>
            </a:r>
            <a:r>
              <a:rPr lang="en-US" altLang="ko-KR" sz="1600" i="1" dirty="0">
                <a:solidFill>
                  <a:schemeClr val="bg1"/>
                </a:solidFill>
              </a:rPr>
              <a:t>&gt;</a:t>
            </a:r>
            <a:r>
              <a:rPr lang="ko-KR" altLang="en-US" sz="1600" i="1" dirty="0">
                <a:solidFill>
                  <a:schemeClr val="bg1"/>
                </a:solidFill>
              </a:rPr>
              <a:t>로 되어 있습니다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예를 들어 하나의 </a:t>
            </a:r>
            <a:r>
              <a:rPr lang="en-US" altLang="ko-KR" sz="1600" i="1" dirty="0">
                <a:solidFill>
                  <a:schemeClr val="bg1"/>
                </a:solidFill>
              </a:rPr>
              <a:t>h1 </a:t>
            </a:r>
            <a:r>
              <a:rPr lang="ko-KR" altLang="en-US" sz="1600" i="1" dirty="0">
                <a:solidFill>
                  <a:schemeClr val="bg1"/>
                </a:solidFill>
              </a:rPr>
              <a:t>요소는 “</a:t>
            </a:r>
            <a:r>
              <a:rPr lang="en-US" altLang="ko-KR" sz="1600" i="1" dirty="0">
                <a:solidFill>
                  <a:schemeClr val="bg1"/>
                </a:solidFill>
              </a:rPr>
              <a:t>&lt;h1&gt; </a:t>
            </a:r>
            <a:r>
              <a:rPr lang="ko-KR" altLang="en-US" sz="1600" i="1" dirty="0">
                <a:solidFill>
                  <a:schemeClr val="bg1"/>
                </a:solidFill>
              </a:rPr>
              <a:t>나의 홈페이지 </a:t>
            </a:r>
            <a:r>
              <a:rPr lang="en-US" altLang="ko-KR" sz="1600" i="1" dirty="0">
                <a:solidFill>
                  <a:schemeClr val="bg1"/>
                </a:solidFill>
              </a:rPr>
              <a:t>&lt;/h1&gt;”</a:t>
            </a:r>
            <a:r>
              <a:rPr lang="ko-KR" altLang="en-US" sz="1600" i="1" dirty="0">
                <a:solidFill>
                  <a:schemeClr val="bg1"/>
                </a:solidFill>
              </a:rPr>
              <a:t>과 같습니다</a:t>
            </a:r>
            <a:r>
              <a:rPr lang="en-US" altLang="ko-KR" sz="16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307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457731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D804A-9DE5-E14C-040D-72219ECA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61AB6-24B1-9F66-92CA-80CA9157DA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1990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월까지 팀 </a:t>
            </a:r>
            <a:r>
              <a:rPr lang="ko-KR" altLang="en-US" dirty="0" err="1"/>
              <a:t>버너스리는</a:t>
            </a:r>
            <a:r>
              <a:rPr lang="ko-KR" altLang="en-US" dirty="0"/>
              <a:t> 오늘날까지 웹의 기초로 남아 있는 </a:t>
            </a:r>
            <a:r>
              <a:rPr lang="en-US" altLang="ko-KR" dirty="0"/>
              <a:t>3</a:t>
            </a:r>
            <a:r>
              <a:rPr lang="ko-KR" altLang="en-US" dirty="0"/>
              <a:t>가지 기본 기술을 구현했다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HTML(</a:t>
            </a:r>
            <a:r>
              <a:rPr lang="en-US" altLang="ko-KR" dirty="0" err="1">
                <a:solidFill>
                  <a:srgbClr val="0070C0"/>
                </a:solidFill>
              </a:rPr>
              <a:t>HyperText</a:t>
            </a:r>
            <a:r>
              <a:rPr lang="en-US" altLang="ko-KR" dirty="0">
                <a:solidFill>
                  <a:srgbClr val="0070C0"/>
                </a:solidFill>
              </a:rPr>
              <a:t> Markup Language): </a:t>
            </a:r>
            <a:r>
              <a:rPr lang="ko-KR" altLang="en-US" dirty="0"/>
              <a:t>하이퍼텍스트 마크업 언어</a:t>
            </a:r>
            <a:r>
              <a:rPr lang="en-US" altLang="ko-KR" dirty="0"/>
              <a:t>. </a:t>
            </a:r>
            <a:r>
              <a:rPr lang="ko-KR" altLang="en-US" dirty="0"/>
              <a:t>웹용 마크업</a:t>
            </a:r>
            <a:r>
              <a:rPr lang="en-US" altLang="ko-KR" dirty="0"/>
              <a:t>(</a:t>
            </a:r>
            <a:r>
              <a:rPr lang="ko-KR" altLang="en-US" dirty="0" err="1"/>
              <a:t>포맷팅</a:t>
            </a:r>
            <a:r>
              <a:rPr lang="en-US" altLang="ko-KR" dirty="0"/>
              <a:t>) </a:t>
            </a:r>
            <a:r>
              <a:rPr lang="ko-KR" altLang="en-US" dirty="0"/>
              <a:t>언어이다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URL(Uniform Resource Locator</a:t>
            </a:r>
            <a:r>
              <a:rPr lang="en-US" altLang="ko-KR" dirty="0"/>
              <a:t>): </a:t>
            </a:r>
            <a:r>
              <a:rPr lang="ko-KR" altLang="en-US" dirty="0"/>
              <a:t>인터넷 자원 식별자</a:t>
            </a:r>
            <a:r>
              <a:rPr lang="en-US" altLang="ko-KR" dirty="0"/>
              <a:t>. </a:t>
            </a:r>
            <a:r>
              <a:rPr lang="ko-KR" altLang="en-US" dirty="0"/>
              <a:t>웹의 리소스를 식별하는 데 사용되는 일종의 “</a:t>
            </a:r>
            <a:r>
              <a:rPr lang="ko-KR" altLang="en-US" dirty="0" err="1"/>
              <a:t>주소”이다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HTTP(Hypertext Transfer Protocol</a:t>
            </a:r>
            <a:r>
              <a:rPr lang="en-US" altLang="ko-KR" dirty="0"/>
              <a:t>): </a:t>
            </a:r>
            <a:r>
              <a:rPr lang="ko-KR" altLang="en-US" dirty="0"/>
              <a:t>하이퍼텍스트 전송 프로토콜</a:t>
            </a:r>
            <a:r>
              <a:rPr lang="en-US" altLang="ko-KR" dirty="0"/>
              <a:t>. </a:t>
            </a:r>
            <a:r>
              <a:rPr lang="ko-KR" altLang="en-US" dirty="0"/>
              <a:t>웹 서버에서 문서를 가져올 수 있는 프로토콜이다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8644" y="4889715"/>
            <a:ext cx="34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http://www.daum.net/index.html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5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71C8F-88A0-58FF-0B0E-3AB4FCDC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넷스케이프의</a:t>
            </a:r>
            <a:r>
              <a:rPr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4C71F-4D24-A2A4-111C-5502F21B6A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넷스케이프는</a:t>
            </a:r>
            <a:r>
              <a:rPr lang="ko-KR" altLang="en-US" dirty="0"/>
              <a:t> 일리노이 대학의 </a:t>
            </a:r>
            <a:r>
              <a:rPr lang="en-US" altLang="ko-KR" dirty="0"/>
              <a:t>Marc Andreessen</a:t>
            </a:r>
            <a:r>
              <a:rPr lang="ko-KR" altLang="en-US" dirty="0"/>
              <a:t>이 이끌었던 프로젝트 팀의 결과물에서 출발하였다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넷스케이프</a:t>
            </a:r>
            <a:r>
              <a:rPr lang="ko-KR" altLang="en-US" dirty="0"/>
              <a:t> 웹 브라우저는 한때 지배적이었지만 이른바 </a:t>
            </a:r>
            <a:r>
              <a:rPr lang="en-US" altLang="ko-KR" dirty="0"/>
              <a:t>1</a:t>
            </a:r>
            <a:r>
              <a:rPr lang="ko-KR" altLang="en-US" dirty="0"/>
              <a:t>차 웹 브라우저 전쟁에서 인터넷 익스플로러에게 패배하였다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D9F0B2-E966-4B6E-3356-DCE404534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68" y="3177766"/>
            <a:ext cx="4630655" cy="35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33A319-644A-30AF-BDF5-29B515AA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47" y="3698253"/>
            <a:ext cx="5435849" cy="31190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W3C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W3C</a:t>
            </a:r>
            <a:r>
              <a:rPr lang="ko-KR" altLang="en-US" dirty="0"/>
              <a:t>란 </a:t>
            </a:r>
            <a:r>
              <a:rPr lang="en-US" altLang="ko-KR" dirty="0"/>
              <a:t>World Wide Web Consortium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중립적인 기구로서 </a:t>
            </a:r>
            <a:r>
              <a:rPr lang="ko-KR" altLang="en-US" dirty="0" err="1"/>
              <a:t>참여기관들이</a:t>
            </a:r>
            <a:r>
              <a:rPr lang="ko-KR" altLang="en-US" dirty="0"/>
              <a:t> </a:t>
            </a:r>
            <a:r>
              <a:rPr lang="ko-KR" altLang="ko-KR" dirty="0"/>
              <a:t>협력하여 웹 표준을 개발하는 국제 컨소시엄</a:t>
            </a:r>
            <a:endParaRPr lang="en-US" altLang="ko-KR" dirty="0"/>
          </a:p>
          <a:p>
            <a:r>
              <a:rPr lang="ko-KR" altLang="ko-KR" dirty="0"/>
              <a:t>팀 </a:t>
            </a:r>
            <a:r>
              <a:rPr lang="ko-KR" altLang="ko-KR" dirty="0" err="1"/>
              <a:t>버너스</a:t>
            </a:r>
            <a:r>
              <a:rPr lang="ko-KR" altLang="ko-KR" dirty="0"/>
              <a:t> 리를 중심으로</a:t>
            </a:r>
            <a:r>
              <a:rPr lang="en-US" altLang="ko-KR" dirty="0"/>
              <a:t> 1994</a:t>
            </a:r>
            <a:r>
              <a:rPr lang="ko-KR" altLang="en-US" dirty="0"/>
              <a:t>년에 설립</a:t>
            </a:r>
            <a:endParaRPr lang="en-US" altLang="ko-KR" dirty="0"/>
          </a:p>
          <a:p>
            <a:r>
              <a:rPr lang="ko-KR" altLang="ko-KR" dirty="0"/>
              <a:t>웹의 </a:t>
            </a:r>
            <a:r>
              <a:rPr lang="ko-KR" altLang="ko-KR" dirty="0">
                <a:hlinkClick r:id="rId3" tooltip="프로토콜"/>
              </a:rPr>
              <a:t>프로토콜</a:t>
            </a:r>
            <a:r>
              <a:rPr lang="ko-KR" altLang="ko-KR" dirty="0"/>
              <a:t>과 가이드라인을 개발</a:t>
            </a:r>
            <a:endParaRPr lang="en-US" altLang="ko-KR" dirty="0"/>
          </a:p>
          <a:p>
            <a:r>
              <a:rPr lang="ko-KR" altLang="en-US" dirty="0"/>
              <a:t>홈페이지는 </a:t>
            </a:r>
            <a:r>
              <a:rPr lang="en-US" altLang="ko-KR" u="sng" dirty="0">
                <a:hlinkClick r:id="rId4"/>
              </a:rPr>
              <a:t>http://</a:t>
            </a:r>
            <a:r>
              <a:rPr lang="en-US" altLang="ko-KR" u="sng" dirty="0" err="1">
                <a:hlinkClick r:id="rId4"/>
              </a:rPr>
              <a:t>www.w3.org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4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1671</TotalTime>
  <Words>1815</Words>
  <Application>Microsoft Office PowerPoint</Application>
  <PresentationFormat>화면 슬라이드 쇼(4:3)</PresentationFormat>
  <Paragraphs>233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DIN-Bold</vt:lpstr>
      <vt:lpstr>HY얕은샘물M</vt:lpstr>
      <vt:lpstr>YDVYGOStd12</vt:lpstr>
      <vt:lpstr>YDVYMjOStd12</vt:lpstr>
      <vt:lpstr>굴림</vt:lpstr>
      <vt:lpstr>Arial</vt:lpstr>
      <vt:lpstr>Tw Cen MT</vt:lpstr>
      <vt:lpstr>Wingdings</vt:lpstr>
      <vt:lpstr>가을</vt:lpstr>
      <vt:lpstr>제1장 기초사항</vt:lpstr>
      <vt:lpstr>인터넷과 WWW</vt:lpstr>
      <vt:lpstr>WWW </vt:lpstr>
      <vt:lpstr>인터넷 vs WWW</vt:lpstr>
      <vt:lpstr>WWW의 역사</vt:lpstr>
      <vt:lpstr>WWW의 역사</vt:lpstr>
      <vt:lpstr>WWW의 역사</vt:lpstr>
      <vt:lpstr>넷스케이프의 등장</vt:lpstr>
      <vt:lpstr>W3C</vt:lpstr>
      <vt:lpstr>중간점검</vt:lpstr>
      <vt:lpstr>하이퍼텍스트</vt:lpstr>
      <vt:lpstr>하이퍼텍스트 vs 종이책</vt:lpstr>
      <vt:lpstr>WWW의 동작원리</vt:lpstr>
      <vt:lpstr>프론트 엔드 vs 백 엔드</vt:lpstr>
      <vt:lpstr>URL </vt:lpstr>
      <vt:lpstr>클라이언트와 서버</vt:lpstr>
      <vt:lpstr>프록시 서버</vt:lpstr>
      <vt:lpstr>HTTP</vt:lpstr>
      <vt:lpstr>웹 서버, 애플리케이션 서버, 데이터베이스 서버</vt:lpstr>
      <vt:lpstr>중간점검</vt:lpstr>
      <vt:lpstr>웹브라우저</vt:lpstr>
      <vt:lpstr>웹브라우저의 점유율</vt:lpstr>
      <vt:lpstr>구글 크롬</vt:lpstr>
      <vt:lpstr>오페라</vt:lpstr>
      <vt:lpstr>파이어폭스</vt:lpstr>
      <vt:lpstr>에지</vt:lpstr>
      <vt:lpstr>중간점검</vt:lpstr>
      <vt:lpstr>HTML</vt:lpstr>
      <vt:lpstr>HTML</vt:lpstr>
      <vt:lpstr>HTML의 역사</vt:lpstr>
      <vt:lpstr>HTML5의 개발 원칙</vt:lpstr>
      <vt:lpstr>HTML5의 신기능 </vt:lpstr>
      <vt:lpstr>HTML5 기능</vt:lpstr>
      <vt:lpstr>웹 앱과 네이티브 앱</vt:lpstr>
      <vt:lpstr>웹 앱과 네이티브 앱</vt:lpstr>
      <vt:lpstr>멀티미디어 지원</vt:lpstr>
      <vt:lpstr>중간점검</vt:lpstr>
      <vt:lpstr>웹페이지의 구성</vt:lpstr>
      <vt:lpstr>HTML, CSS, JAVASCRIPT </vt:lpstr>
      <vt:lpstr>Lab: HTML, CSS, 자바스크립트 역할 이해하기</vt:lpstr>
      <vt:lpstr>Lab: HTML, CSS, 자바스크립트 역할 이해하기</vt:lpstr>
      <vt:lpstr>Lab: HTML, CSS, 자바스크립트 역할 이해하기</vt:lpstr>
      <vt:lpstr>중간점검</vt:lpstr>
      <vt:lpstr>Lab: 크롬 개발자 도구</vt:lpstr>
      <vt:lpstr>Lab: 크롬 개발자 도구</vt:lpstr>
      <vt:lpstr>Lab: 크롬 개발자 도구</vt:lpstr>
      <vt:lpstr>HTML 편집기</vt:lpstr>
      <vt:lpstr>메모장을 이용한 HTML 작성 </vt:lpstr>
      <vt:lpstr>메모장을 이용한 HTML 작성 </vt:lpstr>
      <vt:lpstr>VS code</vt:lpstr>
      <vt:lpstr>VS code 설치 </vt:lpstr>
      <vt:lpstr>확장 프로그램 설치</vt:lpstr>
      <vt:lpstr>확장 프로그램 설치</vt:lpstr>
      <vt:lpstr>중간점검</vt:lpstr>
      <vt:lpstr>VS code로 HTML 문서 작성하기</vt:lpstr>
      <vt:lpstr>VS code로 HTML 문서 작성하기</vt:lpstr>
      <vt:lpstr>VS code로 HTML 문서 작성하기</vt:lpstr>
      <vt:lpstr>VS code로 HTML 문서 작성하기</vt:lpstr>
      <vt:lpstr>VS code로 HTML 문서 작성하기</vt:lpstr>
      <vt:lpstr>이 책과 함께 제공되는 소스 열기</vt:lpstr>
      <vt:lpstr>Lab: 구조화된 HTML 문서 작성</vt:lpstr>
      <vt:lpstr>이번 장에서 배운 것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학생</cp:lastModifiedBy>
  <cp:revision>193</cp:revision>
  <dcterms:created xsi:type="dcterms:W3CDTF">2007-06-29T06:43:39Z</dcterms:created>
  <dcterms:modified xsi:type="dcterms:W3CDTF">2023-04-13T02:51:23Z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